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0.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4.xml" ContentType="application/vnd.openxmlformats-officedocument.presentationml.tags+xml"/>
  <Override PartName="/ppt/notesSlides/notesSlide73.xml" ContentType="application/vnd.openxmlformats-officedocument.presentationml.notesSlide+xml"/>
  <Override PartName="/ppt/tags/tag25.xml" ContentType="application/vnd.openxmlformats-officedocument.presentationml.tags+xml"/>
  <Override PartName="/ppt/notesSlides/notesSlide74.xml" ContentType="application/vnd.openxmlformats-officedocument.presentationml.notesSlide+xml"/>
  <Override PartName="/ppt/tags/tag26.xml" ContentType="application/vnd.openxmlformats-officedocument.presentationml.tags+xml"/>
  <Override PartName="/ppt/notesSlides/notesSlide75.xml" ContentType="application/vnd.openxmlformats-officedocument.presentationml.notesSlide+xml"/>
  <Override PartName="/ppt/tags/tag27.xml" ContentType="application/vnd.openxmlformats-officedocument.presentationml.tags+xml"/>
  <Override PartName="/ppt/notesSlides/notesSlide76.xml" ContentType="application/vnd.openxmlformats-officedocument.presentationml.notesSlide+xml"/>
  <Override PartName="/ppt/tags/tag28.xml" ContentType="application/vnd.openxmlformats-officedocument.presentationml.tags+xml"/>
  <Override PartName="/ppt/notesSlides/notesSlide77.xml" ContentType="application/vnd.openxmlformats-officedocument.presentationml.notesSlide+xml"/>
  <Override PartName="/ppt/tags/tag29.xml" ContentType="application/vnd.openxmlformats-officedocument.presentationml.tags+xml"/>
  <Override PartName="/ppt/notesSlides/notesSlide78.xml" ContentType="application/vnd.openxmlformats-officedocument.presentationml.notesSlide+xml"/>
  <Override PartName="/ppt/tags/tag30.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3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32.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33.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34.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35.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36.xml" ContentType="application/vnd.openxmlformats-officedocument.presentationml.tags+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tags/tag37.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38.xml" ContentType="application/vnd.openxmlformats-officedocument.presentationml.tags+xml"/>
  <Override PartName="/ppt/notesSlides/notesSlide121.xml" ContentType="application/vnd.openxmlformats-officedocument.presentationml.notesSlide+xml"/>
  <Override PartName="/ppt/tags/tag39.xml" ContentType="application/vnd.openxmlformats-officedocument.presentationml.tags+xml"/>
  <Override PartName="/ppt/notesSlides/notesSlide122.xml" ContentType="application/vnd.openxmlformats-officedocument.presentationml.notesSlide+xml"/>
  <Override PartName="/ppt/tags/tag40.xml" ContentType="application/vnd.openxmlformats-officedocument.presentationml.tags+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25"/>
  </p:notesMasterIdLst>
  <p:sldIdLst>
    <p:sldId id="876" r:id="rId2"/>
    <p:sldId id="1090" r:id="rId3"/>
    <p:sldId id="759" r:id="rId4"/>
    <p:sldId id="1054" r:id="rId5"/>
    <p:sldId id="1091" r:id="rId6"/>
    <p:sldId id="1056" r:id="rId7"/>
    <p:sldId id="1058" r:id="rId8"/>
    <p:sldId id="1092" r:id="rId9"/>
    <p:sldId id="1093" r:id="rId10"/>
    <p:sldId id="1094" r:id="rId11"/>
    <p:sldId id="1061" r:id="rId12"/>
    <p:sldId id="1095" r:id="rId13"/>
    <p:sldId id="1096" r:id="rId14"/>
    <p:sldId id="1097" r:id="rId15"/>
    <p:sldId id="1098" r:id="rId16"/>
    <p:sldId id="1099" r:id="rId17"/>
    <p:sldId id="1063" r:id="rId18"/>
    <p:sldId id="1064" r:id="rId19"/>
    <p:sldId id="1100" r:id="rId20"/>
    <p:sldId id="957" r:id="rId21"/>
    <p:sldId id="958" r:id="rId22"/>
    <p:sldId id="1101" r:id="rId23"/>
    <p:sldId id="1089" r:id="rId24"/>
    <p:sldId id="874" r:id="rId25"/>
    <p:sldId id="1122" r:id="rId26"/>
    <p:sldId id="1123" r:id="rId27"/>
    <p:sldId id="1124" r:id="rId28"/>
    <p:sldId id="1125" r:id="rId29"/>
    <p:sldId id="1126" r:id="rId30"/>
    <p:sldId id="1127" r:id="rId31"/>
    <p:sldId id="1128" r:id="rId32"/>
    <p:sldId id="1129" r:id="rId33"/>
    <p:sldId id="1245" r:id="rId34"/>
    <p:sldId id="1130" r:id="rId35"/>
    <p:sldId id="1132" r:id="rId36"/>
    <p:sldId id="1133" r:id="rId37"/>
    <p:sldId id="1134" r:id="rId38"/>
    <p:sldId id="1135" r:id="rId39"/>
    <p:sldId id="1136" r:id="rId40"/>
    <p:sldId id="1137" r:id="rId41"/>
    <p:sldId id="1138" r:id="rId42"/>
    <p:sldId id="1139" r:id="rId43"/>
    <p:sldId id="1140" r:id="rId44"/>
    <p:sldId id="1141" r:id="rId45"/>
    <p:sldId id="1142" r:id="rId46"/>
    <p:sldId id="1143" r:id="rId47"/>
    <p:sldId id="1144" r:id="rId48"/>
    <p:sldId id="1145" r:id="rId49"/>
    <p:sldId id="1146" r:id="rId50"/>
    <p:sldId id="1147" r:id="rId51"/>
    <p:sldId id="1148" r:id="rId52"/>
    <p:sldId id="1149" r:id="rId53"/>
    <p:sldId id="1153" r:id="rId54"/>
    <p:sldId id="1154" r:id="rId55"/>
    <p:sldId id="1155" r:id="rId56"/>
    <p:sldId id="1156" r:id="rId57"/>
    <p:sldId id="1246" r:id="rId58"/>
    <p:sldId id="1159" r:id="rId59"/>
    <p:sldId id="1160" r:id="rId60"/>
    <p:sldId id="1161" r:id="rId61"/>
    <p:sldId id="1162" r:id="rId62"/>
    <p:sldId id="1164" r:id="rId63"/>
    <p:sldId id="1165" r:id="rId64"/>
    <p:sldId id="1247" r:id="rId65"/>
    <p:sldId id="1167" r:id="rId66"/>
    <p:sldId id="1168" r:id="rId67"/>
    <p:sldId id="1169" r:id="rId68"/>
    <p:sldId id="1170" r:id="rId69"/>
    <p:sldId id="1248" r:id="rId70"/>
    <p:sldId id="1171" r:id="rId71"/>
    <p:sldId id="1172" r:id="rId72"/>
    <p:sldId id="1173" r:id="rId73"/>
    <p:sldId id="1178" r:id="rId74"/>
    <p:sldId id="1179" r:id="rId75"/>
    <p:sldId id="1180" r:id="rId76"/>
    <p:sldId id="1193" r:id="rId77"/>
    <p:sldId id="1194" r:id="rId78"/>
    <p:sldId id="1195" r:id="rId79"/>
    <p:sldId id="1196" r:id="rId80"/>
    <p:sldId id="1249" r:id="rId81"/>
    <p:sldId id="1198" r:id="rId82"/>
    <p:sldId id="1250" r:id="rId83"/>
    <p:sldId id="1199" r:id="rId84"/>
    <p:sldId id="1251" r:id="rId85"/>
    <p:sldId id="1252" r:id="rId86"/>
    <p:sldId id="1253" r:id="rId87"/>
    <p:sldId id="1203" r:id="rId88"/>
    <p:sldId id="1204" r:id="rId89"/>
    <p:sldId id="1256" r:id="rId90"/>
    <p:sldId id="1255" r:id="rId91"/>
    <p:sldId id="1208" r:id="rId92"/>
    <p:sldId id="1209" r:id="rId93"/>
    <p:sldId id="1210" r:id="rId94"/>
    <p:sldId id="1211" r:id="rId95"/>
    <p:sldId id="1212" r:id="rId96"/>
    <p:sldId id="1213" r:id="rId97"/>
    <p:sldId id="1214" r:id="rId98"/>
    <p:sldId id="1215" r:id="rId99"/>
    <p:sldId id="1216" r:id="rId100"/>
    <p:sldId id="1217" r:id="rId101"/>
    <p:sldId id="1218" r:id="rId102"/>
    <p:sldId id="1219" r:id="rId103"/>
    <p:sldId id="1220" r:id="rId104"/>
    <p:sldId id="1221" r:id="rId105"/>
    <p:sldId id="1257" r:id="rId106"/>
    <p:sldId id="1222" r:id="rId107"/>
    <p:sldId id="1223" r:id="rId108"/>
    <p:sldId id="1224" r:id="rId109"/>
    <p:sldId id="1225" r:id="rId110"/>
    <p:sldId id="1226" r:id="rId111"/>
    <p:sldId id="1227" r:id="rId112"/>
    <p:sldId id="1229" r:id="rId113"/>
    <p:sldId id="1230" r:id="rId114"/>
    <p:sldId id="1231" r:id="rId115"/>
    <p:sldId id="1232" r:id="rId116"/>
    <p:sldId id="1234" r:id="rId117"/>
    <p:sldId id="1235" r:id="rId118"/>
    <p:sldId id="1236" r:id="rId119"/>
    <p:sldId id="1237" r:id="rId120"/>
    <p:sldId id="1238" r:id="rId121"/>
    <p:sldId id="1242" r:id="rId122"/>
    <p:sldId id="1243" r:id="rId123"/>
    <p:sldId id="1244" r:id="rId124"/>
  </p:sldIdLst>
  <p:sldSz cx="9144000" cy="5143500" type="screen16x9"/>
  <p:notesSz cx="6858000" cy="9144000"/>
  <p:custDataLst>
    <p:tags r:id="rId12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70340" autoAdjust="0"/>
  </p:normalViewPr>
  <p:slideViewPr>
    <p:cSldViewPr snapToGrid="0" showGuides="1">
      <p:cViewPr varScale="1">
        <p:scale>
          <a:sx n="68" d="100"/>
          <a:sy n="68" d="100"/>
        </p:scale>
        <p:origin x="1446" y="6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11/21/2022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des Réseaux de Cisco</a:t>
            </a:r>
          </a:p>
          <a:p>
            <a:pPr rtl="0">
              <a:buFontTx/>
              <a:buNone/>
            </a:pPr>
            <a:r>
              <a:rPr lang="fr-FR" b="0" baseline="0"/>
              <a:t>Présentation des réseaux V</a:t>
            </a:r>
            <a:r>
              <a:rPr lang="fr-FR" b="0"/>
              <a:t>7.0 (ITN)</a:t>
            </a:r>
          </a:p>
          <a:p>
            <a:pPr rtl="0"/>
            <a:r>
              <a:rPr lang="fr-FR"/>
              <a:t>Module 10 : Configuration de Base du Routeur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10.2.3 – Vérification de la configuration de l'interface</a:t>
            </a:r>
          </a:p>
        </p:txBody>
      </p:sp>
      <p:sp>
        <p:nvSpPr>
          <p:cNvPr id="4" name="Slide Number Placeholder 3"/>
          <p:cNvSpPr>
            <a:spLocks noGrp="1"/>
          </p:cNvSpPr>
          <p:nvPr>
            <p:ph type="sldNum" sz="quarter" idx="5"/>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4928833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12.5.2 — Méthode 1: SLAAC</a:t>
            </a:r>
          </a:p>
        </p:txBody>
      </p:sp>
      <p:sp>
        <p:nvSpPr>
          <p:cNvPr id="4" name="Slide Number Placeholder 3"/>
          <p:cNvSpPr>
            <a:spLocks noGrp="1"/>
          </p:cNvSpPr>
          <p:nvPr>
            <p:ph type="sldNum" sz="quarter" idx="5"/>
          </p:nvPr>
        </p:nvSpPr>
        <p:spPr/>
        <p:txBody>
          <a:bodyPr/>
          <a:lstStyle/>
          <a:p>
            <a:pPr rtl="0"/>
            <a:fld id="{5641018C-6CAF-B84E-B92C-ECB119457FBA}" type="slidenum">
              <a:rPr/>
              <a:t>100</a:t>
            </a:fld>
            <a:endParaRPr/>
          </a:p>
        </p:txBody>
      </p:sp>
    </p:spTree>
    <p:extLst>
      <p:ext uri="{BB962C8B-B14F-4D97-AF65-F5344CB8AC3E}">
        <p14:creationId xmlns:p14="http://schemas.microsoft.com/office/powerpoint/2010/main" val="7401070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12.5.3 — Méthode 2: SLAAC et DHCP sans état</a:t>
            </a:r>
          </a:p>
        </p:txBody>
      </p:sp>
      <p:sp>
        <p:nvSpPr>
          <p:cNvPr id="4" name="Slide Number Placeholder 3"/>
          <p:cNvSpPr>
            <a:spLocks noGrp="1"/>
          </p:cNvSpPr>
          <p:nvPr>
            <p:ph type="sldNum" sz="quarter" idx="5"/>
          </p:nvPr>
        </p:nvSpPr>
        <p:spPr/>
        <p:txBody>
          <a:bodyPr/>
          <a:lstStyle/>
          <a:p>
            <a:pPr rtl="0"/>
            <a:fld id="{5641018C-6CAF-B84E-B92C-ECB119457FBA}" type="slidenum">
              <a:rPr/>
              <a:t>101</a:t>
            </a:fld>
            <a:endParaRPr/>
          </a:p>
        </p:txBody>
      </p:sp>
    </p:spTree>
    <p:extLst>
      <p:ext uri="{BB962C8B-B14F-4D97-AF65-F5344CB8AC3E}">
        <p14:creationId xmlns:p14="http://schemas.microsoft.com/office/powerpoint/2010/main" val="3054297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12.5.4 — Méthode 3: DHCPv6 avec état</a:t>
            </a:r>
          </a:p>
        </p:txBody>
      </p:sp>
      <p:sp>
        <p:nvSpPr>
          <p:cNvPr id="4" name="Slide Number Placeholder 3"/>
          <p:cNvSpPr>
            <a:spLocks noGrp="1"/>
          </p:cNvSpPr>
          <p:nvPr>
            <p:ph type="sldNum" sz="quarter" idx="5"/>
          </p:nvPr>
        </p:nvSpPr>
        <p:spPr/>
        <p:txBody>
          <a:bodyPr/>
          <a:lstStyle/>
          <a:p>
            <a:pPr rtl="0"/>
            <a:fld id="{5641018C-6CAF-B84E-B92C-ECB119457FBA}" type="slidenum">
              <a:rPr/>
              <a:t>102</a:t>
            </a:fld>
            <a:endParaRPr/>
          </a:p>
        </p:txBody>
      </p:sp>
    </p:spTree>
    <p:extLst>
      <p:ext uri="{BB962C8B-B14F-4D97-AF65-F5344CB8AC3E}">
        <p14:creationId xmlns:p14="http://schemas.microsoft.com/office/powerpoint/2010/main" val="26613740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12.5.5 - Processus EUI-64 contre génération aléatoire</a:t>
            </a:r>
          </a:p>
        </p:txBody>
      </p:sp>
      <p:sp>
        <p:nvSpPr>
          <p:cNvPr id="4" name="Slide Number Placeholder 3"/>
          <p:cNvSpPr>
            <a:spLocks noGrp="1"/>
          </p:cNvSpPr>
          <p:nvPr>
            <p:ph type="sldNum" sz="quarter" idx="5"/>
          </p:nvPr>
        </p:nvSpPr>
        <p:spPr/>
        <p:txBody>
          <a:bodyPr/>
          <a:lstStyle/>
          <a:p>
            <a:pPr rtl="0"/>
            <a:fld id="{5641018C-6CAF-B84E-B92C-ECB119457FBA}" type="slidenum">
              <a:rPr/>
              <a:t>103</a:t>
            </a:fld>
            <a:endParaRPr/>
          </a:p>
        </p:txBody>
      </p:sp>
    </p:spTree>
    <p:extLst>
      <p:ext uri="{BB962C8B-B14F-4D97-AF65-F5344CB8AC3E}">
        <p14:creationId xmlns:p14="http://schemas.microsoft.com/office/powerpoint/2010/main" val="3843092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12.5.6 — Processus EUI-64</a:t>
            </a:r>
          </a:p>
        </p:txBody>
      </p:sp>
      <p:sp>
        <p:nvSpPr>
          <p:cNvPr id="4" name="Slide Number Placeholder 3"/>
          <p:cNvSpPr>
            <a:spLocks noGrp="1"/>
          </p:cNvSpPr>
          <p:nvPr>
            <p:ph type="sldNum" sz="quarter" idx="5"/>
          </p:nvPr>
        </p:nvSpPr>
        <p:spPr/>
        <p:txBody>
          <a:bodyPr/>
          <a:lstStyle/>
          <a:p>
            <a:pPr rtl="0"/>
            <a:fld id="{5641018C-6CAF-B84E-B92C-ECB119457FBA}" type="slidenum">
              <a:rPr/>
              <a:t>104</a:t>
            </a:fld>
            <a:endParaRPr/>
          </a:p>
        </p:txBody>
      </p:sp>
    </p:spTree>
    <p:extLst>
      <p:ext uri="{BB962C8B-B14F-4D97-AF65-F5344CB8AC3E}">
        <p14:creationId xmlns:p14="http://schemas.microsoft.com/office/powerpoint/2010/main" val="13917759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12.5.6 — Processus EUI-64</a:t>
            </a:r>
          </a:p>
        </p:txBody>
      </p:sp>
      <p:sp>
        <p:nvSpPr>
          <p:cNvPr id="4" name="Slide Number Placeholder 3"/>
          <p:cNvSpPr>
            <a:spLocks noGrp="1"/>
          </p:cNvSpPr>
          <p:nvPr>
            <p:ph type="sldNum" sz="quarter" idx="5"/>
          </p:nvPr>
        </p:nvSpPr>
        <p:spPr/>
        <p:txBody>
          <a:bodyPr/>
          <a:lstStyle/>
          <a:p>
            <a:pPr rtl="0"/>
            <a:fld id="{5641018C-6CAF-B84E-B92C-ECB119457FBA}" type="slidenum">
              <a:rPr/>
              <a:t>105</a:t>
            </a:fld>
            <a:endParaRPr/>
          </a:p>
        </p:txBody>
      </p:sp>
    </p:spTree>
    <p:extLst>
      <p:ext uri="{BB962C8B-B14F-4D97-AF65-F5344CB8AC3E}">
        <p14:creationId xmlns:p14="http://schemas.microsoft.com/office/powerpoint/2010/main" val="26412117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12.5.7 – ID d'interface générés aléatoirement</a:t>
            </a:r>
          </a:p>
          <a:p>
            <a:pPr rtl="0"/>
            <a:r>
              <a:rPr lang="fr-FR"/>
              <a:t>12.5.8 — Vérifiez votre compréhension — Adresse dynamique pour les GUA IPv6</a:t>
            </a:r>
          </a:p>
        </p:txBody>
      </p:sp>
      <p:sp>
        <p:nvSpPr>
          <p:cNvPr id="4" name="Slide Number Placeholder 3"/>
          <p:cNvSpPr>
            <a:spLocks noGrp="1"/>
          </p:cNvSpPr>
          <p:nvPr>
            <p:ph type="sldNum" sz="quarter" idx="5"/>
          </p:nvPr>
        </p:nvSpPr>
        <p:spPr/>
        <p:txBody>
          <a:bodyPr/>
          <a:lstStyle/>
          <a:p>
            <a:pPr rtl="0"/>
            <a:fld id="{5641018C-6CAF-B84E-B92C-ECB119457FBA}" type="slidenum">
              <a:rPr/>
              <a:t>106</a:t>
            </a:fld>
            <a:endParaRPr/>
          </a:p>
        </p:txBody>
      </p:sp>
    </p:spTree>
    <p:extLst>
      <p:ext uri="{BB962C8B-B14F-4D97-AF65-F5344CB8AC3E}">
        <p14:creationId xmlns:p14="http://schemas.microsoft.com/office/powerpoint/2010/main" val="42358914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12.6 Adressage dynamique IPv4 pour les IPv6 LLA</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107</a:t>
            </a:fld>
            <a:endParaRPr/>
          </a:p>
        </p:txBody>
      </p:sp>
    </p:spTree>
    <p:extLst>
      <p:ext uri="{BB962C8B-B14F-4D97-AF65-F5344CB8AC3E}">
        <p14:creationId xmlns:p14="http://schemas.microsoft.com/office/powerpoint/2010/main" val="3515931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12.6 — Adressage dynamique pour les IPv6 LLA</a:t>
            </a:r>
          </a:p>
          <a:p>
            <a:pPr rtl="0"/>
            <a:r>
              <a:rPr lang="fr-FR"/>
              <a:t>12.6.1 — LLA dynamiques</a:t>
            </a:r>
          </a:p>
        </p:txBody>
      </p:sp>
      <p:sp>
        <p:nvSpPr>
          <p:cNvPr id="4" name="Slide Number Placeholder 3"/>
          <p:cNvSpPr>
            <a:spLocks noGrp="1"/>
          </p:cNvSpPr>
          <p:nvPr>
            <p:ph type="sldNum" sz="quarter" idx="5"/>
          </p:nvPr>
        </p:nvSpPr>
        <p:spPr/>
        <p:txBody>
          <a:bodyPr/>
          <a:lstStyle/>
          <a:p>
            <a:pPr rtl="0"/>
            <a:fld id="{5641018C-6CAF-B84E-B92C-ECB119457FBA}" type="slidenum">
              <a:rPr/>
              <a:t>108</a:t>
            </a:fld>
            <a:endParaRPr/>
          </a:p>
        </p:txBody>
      </p:sp>
    </p:spTree>
    <p:extLst>
      <p:ext uri="{BB962C8B-B14F-4D97-AF65-F5344CB8AC3E}">
        <p14:creationId xmlns:p14="http://schemas.microsoft.com/office/powerpoint/2010/main" val="23098977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12.6 — Adressage dynamique pour les IPv6 LLA</a:t>
            </a:r>
          </a:p>
          <a:p>
            <a:pPr rtl="0"/>
            <a:r>
              <a:rPr lang="fr-FR"/>
              <a:t>12.6.2 — LLA dynamiques sous Windows</a:t>
            </a:r>
          </a:p>
        </p:txBody>
      </p:sp>
      <p:sp>
        <p:nvSpPr>
          <p:cNvPr id="4" name="Slide Number Placeholder 3"/>
          <p:cNvSpPr>
            <a:spLocks noGrp="1"/>
          </p:cNvSpPr>
          <p:nvPr>
            <p:ph type="sldNum" sz="quarter" idx="5"/>
          </p:nvPr>
        </p:nvSpPr>
        <p:spPr/>
        <p:txBody>
          <a:bodyPr/>
          <a:lstStyle/>
          <a:p>
            <a:pPr rtl="0"/>
            <a:fld id="{5641018C-6CAF-B84E-B92C-ECB119457FBA}" type="slidenum">
              <a:rPr/>
              <a:t>109</a:t>
            </a:fld>
            <a:endParaRPr/>
          </a:p>
        </p:txBody>
      </p:sp>
    </p:spTree>
    <p:extLst>
      <p:ext uri="{BB962C8B-B14F-4D97-AF65-F5344CB8AC3E}">
        <p14:creationId xmlns:p14="http://schemas.microsoft.com/office/powerpoint/2010/main" val="346755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10.2.4 — Commandes de vérification de configuration</a:t>
            </a:r>
          </a:p>
        </p:txBody>
      </p:sp>
      <p:sp>
        <p:nvSpPr>
          <p:cNvPr id="4" name="Slide Number Placeholder 3"/>
          <p:cNvSpPr>
            <a:spLocks noGrp="1"/>
          </p:cNvSpPr>
          <p:nvPr>
            <p:ph type="sldNum" sz="quarter" idx="5"/>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20450628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12.6 — Adressage dynamique pour les IPv6 LLA</a:t>
            </a:r>
          </a:p>
          <a:p>
            <a:pPr rtl="0"/>
            <a:r>
              <a:rPr lang="fr-FR"/>
              <a:t>12.6.3 — LLA dynamiques sur les routeurs Cisco</a:t>
            </a:r>
          </a:p>
        </p:txBody>
      </p:sp>
      <p:sp>
        <p:nvSpPr>
          <p:cNvPr id="4" name="Slide Number Placeholder 3"/>
          <p:cNvSpPr>
            <a:spLocks noGrp="1"/>
          </p:cNvSpPr>
          <p:nvPr>
            <p:ph type="sldNum" sz="quarter" idx="5"/>
          </p:nvPr>
        </p:nvSpPr>
        <p:spPr/>
        <p:txBody>
          <a:bodyPr/>
          <a:lstStyle/>
          <a:p>
            <a:pPr rtl="0"/>
            <a:fld id="{5641018C-6CAF-B84E-B92C-ECB119457FBA}" type="slidenum">
              <a:rPr/>
              <a:t>110</a:t>
            </a:fld>
            <a:endParaRPr/>
          </a:p>
        </p:txBody>
      </p:sp>
    </p:spTree>
    <p:extLst>
      <p:ext uri="{BB962C8B-B14F-4D97-AF65-F5344CB8AC3E}">
        <p14:creationId xmlns:p14="http://schemas.microsoft.com/office/powerpoint/2010/main" val="18410059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12.6 — Adressage dynamique pour les IPv6 LLA</a:t>
            </a:r>
          </a:p>
          <a:p>
            <a:pPr rtl="0"/>
            <a:r>
              <a:rPr lang="fr-FR"/>
              <a:t>12.6.4 – Vérifier la configuration des adresses IPv6</a:t>
            </a:r>
          </a:p>
          <a:p>
            <a:pPr rtl="0"/>
            <a:r>
              <a:rPr lang="fr-FR"/>
              <a:t>12.6.5 – Contrôleur de syntaxe - Vérification de la configuration d'adresse IP</a:t>
            </a:r>
          </a:p>
        </p:txBody>
      </p:sp>
      <p:sp>
        <p:nvSpPr>
          <p:cNvPr id="4" name="Slide Number Placeholder 3"/>
          <p:cNvSpPr>
            <a:spLocks noGrp="1"/>
          </p:cNvSpPr>
          <p:nvPr>
            <p:ph type="sldNum" sz="quarter" idx="5"/>
          </p:nvPr>
        </p:nvSpPr>
        <p:spPr/>
        <p:txBody>
          <a:bodyPr/>
          <a:lstStyle/>
          <a:p>
            <a:pPr rtl="0"/>
            <a:fld id="{5641018C-6CAF-B84E-B92C-ECB119457FBA}" type="slidenum">
              <a:rPr/>
              <a:t>111</a:t>
            </a:fld>
            <a:endParaRPr/>
          </a:p>
        </p:txBody>
      </p:sp>
    </p:spTree>
    <p:extLst>
      <p:ext uri="{BB962C8B-B14F-4D97-AF65-F5344CB8AC3E}">
        <p14:creationId xmlns:p14="http://schemas.microsoft.com/office/powerpoint/2010/main" val="7044248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12.7 Adresses de multidiffusion IPv4</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112</a:t>
            </a:fld>
            <a:endParaRPr/>
          </a:p>
        </p:txBody>
      </p:sp>
    </p:spTree>
    <p:extLst>
      <p:ext uri="{BB962C8B-B14F-4D97-AF65-F5344CB8AC3E}">
        <p14:creationId xmlns:p14="http://schemas.microsoft.com/office/powerpoint/2010/main" val="1579020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12.7 — Adresses de multidiffusion IPv6</a:t>
            </a:r>
          </a:p>
          <a:p>
            <a:pPr rtl="0"/>
            <a:r>
              <a:rPr lang="fr-FR"/>
              <a:t>12.7.1 – Les adresses de multidiffusion IPv6 attribuées</a:t>
            </a:r>
          </a:p>
        </p:txBody>
      </p:sp>
      <p:sp>
        <p:nvSpPr>
          <p:cNvPr id="4" name="Slide Number Placeholder 3"/>
          <p:cNvSpPr>
            <a:spLocks noGrp="1"/>
          </p:cNvSpPr>
          <p:nvPr>
            <p:ph type="sldNum" sz="quarter" idx="5"/>
          </p:nvPr>
        </p:nvSpPr>
        <p:spPr/>
        <p:txBody>
          <a:bodyPr/>
          <a:lstStyle/>
          <a:p>
            <a:pPr rtl="0"/>
            <a:fld id="{5641018C-6CAF-B84E-B92C-ECB119457FBA}" type="slidenum">
              <a:rPr/>
              <a:t>113</a:t>
            </a:fld>
            <a:endParaRPr/>
          </a:p>
        </p:txBody>
      </p:sp>
    </p:spTree>
    <p:extLst>
      <p:ext uri="{BB962C8B-B14F-4D97-AF65-F5344CB8AC3E}">
        <p14:creationId xmlns:p14="http://schemas.microsoft.com/office/powerpoint/2010/main" val="3786168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12.7 — Adresses de multidiffusion IPv6</a:t>
            </a:r>
          </a:p>
          <a:p>
            <a:pPr rtl="0"/>
            <a:r>
              <a:rPr lang="fr-FR"/>
              <a:t>12.7.2 — Adresses de multidiffusion IPv6 connues</a:t>
            </a:r>
          </a:p>
        </p:txBody>
      </p:sp>
      <p:sp>
        <p:nvSpPr>
          <p:cNvPr id="4" name="Slide Number Placeholder 3"/>
          <p:cNvSpPr>
            <a:spLocks noGrp="1"/>
          </p:cNvSpPr>
          <p:nvPr>
            <p:ph type="sldNum" sz="quarter" idx="5"/>
          </p:nvPr>
        </p:nvSpPr>
        <p:spPr/>
        <p:txBody>
          <a:bodyPr/>
          <a:lstStyle/>
          <a:p>
            <a:pPr rtl="0"/>
            <a:fld id="{5641018C-6CAF-B84E-B92C-ECB119457FBA}" type="slidenum">
              <a:rPr/>
              <a:t>114</a:t>
            </a:fld>
            <a:endParaRPr/>
          </a:p>
        </p:txBody>
      </p:sp>
    </p:spTree>
    <p:extLst>
      <p:ext uri="{BB962C8B-B14F-4D97-AF65-F5344CB8AC3E}">
        <p14:creationId xmlns:p14="http://schemas.microsoft.com/office/powerpoint/2010/main" val="29247415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12.7 — Adresses de multidiffusion IPv6</a:t>
            </a:r>
          </a:p>
          <a:p>
            <a:pPr rtl="0"/>
            <a:r>
              <a:rPr lang="fr-FR"/>
              <a:t>12.7.3 – Adresses de multidiffusion IPv6 de nœud sollicité</a:t>
            </a:r>
          </a:p>
          <a:p>
            <a:pPr rtl="0"/>
            <a:r>
              <a:rPr lang="fr-FR"/>
              <a:t>12.7.4 – Travaux pratiques - Identification des adresses IPv6</a:t>
            </a:r>
          </a:p>
        </p:txBody>
      </p:sp>
      <p:sp>
        <p:nvSpPr>
          <p:cNvPr id="4" name="Slide Number Placeholder 3"/>
          <p:cNvSpPr>
            <a:spLocks noGrp="1"/>
          </p:cNvSpPr>
          <p:nvPr>
            <p:ph type="sldNum" sz="quarter" idx="5"/>
          </p:nvPr>
        </p:nvSpPr>
        <p:spPr/>
        <p:txBody>
          <a:bodyPr/>
          <a:lstStyle/>
          <a:p>
            <a:pPr rtl="0"/>
            <a:fld id="{5641018C-6CAF-B84E-B92C-ECB119457FBA}" type="slidenum">
              <a:rPr/>
              <a:t>115</a:t>
            </a:fld>
            <a:endParaRPr/>
          </a:p>
        </p:txBody>
      </p:sp>
    </p:spTree>
    <p:extLst>
      <p:ext uri="{BB962C8B-B14F-4D97-AF65-F5344CB8AC3E}">
        <p14:creationId xmlns:p14="http://schemas.microsoft.com/office/powerpoint/2010/main" val="66194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12.8 Sous-réseau d'un réseau IPv6</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116</a:t>
            </a:fld>
            <a:endParaRPr/>
          </a:p>
        </p:txBody>
      </p:sp>
    </p:spTree>
    <p:extLst>
      <p:ext uri="{BB962C8B-B14F-4D97-AF65-F5344CB8AC3E}">
        <p14:creationId xmlns:p14="http://schemas.microsoft.com/office/powerpoint/2010/main" val="2521954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12.8 - Sous-réseau d'un réseau IPv6</a:t>
            </a:r>
          </a:p>
          <a:p>
            <a:pPr rtl="0"/>
            <a:r>
              <a:rPr lang="fr-FR"/>
              <a:t>12.8.1 – Sous-réseau utilisant l'ID de sous-réseau</a:t>
            </a:r>
          </a:p>
        </p:txBody>
      </p:sp>
      <p:sp>
        <p:nvSpPr>
          <p:cNvPr id="4" name="Slide Number Placeholder 3"/>
          <p:cNvSpPr>
            <a:spLocks noGrp="1"/>
          </p:cNvSpPr>
          <p:nvPr>
            <p:ph type="sldNum" sz="quarter" idx="5"/>
          </p:nvPr>
        </p:nvSpPr>
        <p:spPr/>
        <p:txBody>
          <a:bodyPr/>
          <a:lstStyle/>
          <a:p>
            <a:pPr rtl="0"/>
            <a:fld id="{5641018C-6CAF-B84E-B92C-ECB119457FBA}" type="slidenum">
              <a:rPr/>
              <a:t>117</a:t>
            </a:fld>
            <a:endParaRPr/>
          </a:p>
        </p:txBody>
      </p:sp>
    </p:spTree>
    <p:extLst>
      <p:ext uri="{BB962C8B-B14F-4D97-AF65-F5344CB8AC3E}">
        <p14:creationId xmlns:p14="http://schemas.microsoft.com/office/powerpoint/2010/main" val="28093403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12.8 - Sous-réseau d'un réseau IPv6</a:t>
            </a:r>
          </a:p>
          <a:p>
            <a:pPr rtl="0"/>
            <a:r>
              <a:rPr lang="fr-FR"/>
              <a:t>12.8.2 — Exemple de sous-réseau IPv6</a:t>
            </a:r>
          </a:p>
        </p:txBody>
      </p:sp>
      <p:sp>
        <p:nvSpPr>
          <p:cNvPr id="4" name="Slide Number Placeholder 3"/>
          <p:cNvSpPr>
            <a:spLocks noGrp="1"/>
          </p:cNvSpPr>
          <p:nvPr>
            <p:ph type="sldNum" sz="quarter" idx="5"/>
          </p:nvPr>
        </p:nvSpPr>
        <p:spPr/>
        <p:txBody>
          <a:bodyPr/>
          <a:lstStyle/>
          <a:p>
            <a:pPr rtl="0"/>
            <a:fld id="{5641018C-6CAF-B84E-B92C-ECB119457FBA}" type="slidenum">
              <a:rPr/>
              <a:t>118</a:t>
            </a:fld>
            <a:endParaRPr/>
          </a:p>
        </p:txBody>
      </p:sp>
    </p:spTree>
    <p:extLst>
      <p:ext uri="{BB962C8B-B14F-4D97-AF65-F5344CB8AC3E}">
        <p14:creationId xmlns:p14="http://schemas.microsoft.com/office/powerpoint/2010/main" val="18082417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12.8 - Sous-réseau d'un réseau IPv6</a:t>
            </a:r>
          </a:p>
          <a:p>
            <a:pPr rtl="0"/>
            <a:r>
              <a:rPr lang="fr-FR"/>
              <a:t>8.3.1.3 - Attribution de sous-réseaux IPv6</a:t>
            </a:r>
          </a:p>
        </p:txBody>
      </p:sp>
      <p:sp>
        <p:nvSpPr>
          <p:cNvPr id="4" name="Slide Number Placeholder 3"/>
          <p:cNvSpPr>
            <a:spLocks noGrp="1"/>
          </p:cNvSpPr>
          <p:nvPr>
            <p:ph type="sldNum" sz="quarter" idx="5"/>
          </p:nvPr>
        </p:nvSpPr>
        <p:spPr/>
        <p:txBody>
          <a:bodyPr/>
          <a:lstStyle/>
          <a:p>
            <a:pPr rtl="0"/>
            <a:fld id="{5641018C-6CAF-B84E-B92C-ECB119457FBA}" type="slidenum">
              <a:rPr/>
              <a:t>119</a:t>
            </a:fld>
            <a:endParaRPr/>
          </a:p>
        </p:txBody>
      </p:sp>
    </p:spTree>
    <p:extLst>
      <p:ext uri="{BB962C8B-B14F-4D97-AF65-F5344CB8AC3E}">
        <p14:creationId xmlns:p14="http://schemas.microsoft.com/office/powerpoint/2010/main" val="404143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10.2.4 — Commandes de vérification de la configuration (suite)</a:t>
            </a:r>
          </a:p>
        </p:txBody>
      </p:sp>
      <p:sp>
        <p:nvSpPr>
          <p:cNvPr id="4" name="Slide Number Placeholder 3"/>
          <p:cNvSpPr>
            <a:spLocks noGrp="1"/>
          </p:cNvSpPr>
          <p:nvPr>
            <p:ph type="sldNum" sz="quarter" idx="5"/>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6044429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12.8 - Sous-réseau d'un réseau IPv6</a:t>
            </a:r>
          </a:p>
          <a:p>
            <a:pPr rtl="0"/>
            <a:r>
              <a:rPr lang="fr-FR"/>
              <a:t>12.8.4 — Routeur configuré avec des sous-réseaux IPv6</a:t>
            </a:r>
          </a:p>
          <a:p>
            <a:pPr rtl="0"/>
            <a:r>
              <a:rPr lang="fr-FR"/>
              <a:t>12.8.5 — Vérifiez votre compréhension — Sous-réseautage d'un réseau IPv6</a:t>
            </a:r>
          </a:p>
        </p:txBody>
      </p:sp>
      <p:sp>
        <p:nvSpPr>
          <p:cNvPr id="4" name="Slide Number Placeholder 3"/>
          <p:cNvSpPr>
            <a:spLocks noGrp="1"/>
          </p:cNvSpPr>
          <p:nvPr>
            <p:ph type="sldNum" sz="quarter" idx="5"/>
          </p:nvPr>
        </p:nvSpPr>
        <p:spPr/>
        <p:txBody>
          <a:bodyPr/>
          <a:lstStyle/>
          <a:p>
            <a:pPr rtl="0"/>
            <a:fld id="{5641018C-6CAF-B84E-B92C-ECB119457FBA}" type="slidenum">
              <a:rPr/>
              <a:t>120</a:t>
            </a:fld>
            <a:endParaRPr/>
          </a:p>
        </p:txBody>
      </p:sp>
    </p:spTree>
    <p:extLst>
      <p:ext uri="{BB962C8B-B14F-4D97-AF65-F5344CB8AC3E}">
        <p14:creationId xmlns:p14="http://schemas.microsoft.com/office/powerpoint/2010/main" val="35734803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121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12 - Concepts WLAN</a:t>
            </a:r>
          </a:p>
          <a:p>
            <a:pPr rtl="0"/>
            <a:r>
              <a:rPr lang="fr-FR"/>
              <a:t>12.8 – Module pratique et questionnaire</a:t>
            </a:r>
          </a:p>
          <a:p>
            <a:pPr rtl="0"/>
            <a:r>
              <a:rPr lang="fr-FR"/>
              <a:t>12.9.3 – Qu'est-ce que j'ai appris dans ce module?</a:t>
            </a:r>
          </a:p>
          <a:p>
            <a:pPr rtl="0"/>
            <a:r>
              <a:rPr lang="fr-FR"/>
              <a:t>12.9.4 – Module Questionnaire - Adressage IPv6</a:t>
            </a:r>
          </a:p>
        </p:txBody>
      </p:sp>
    </p:spTree>
    <p:extLst>
      <p:ext uri="{BB962C8B-B14F-4D97-AF65-F5344CB8AC3E}">
        <p14:creationId xmlns:p14="http://schemas.microsoft.com/office/powerpoint/2010/main" val="7535432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122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12 - Concepts WLAN</a:t>
            </a:r>
          </a:p>
          <a:p>
            <a:pPr rtl="0"/>
            <a:r>
              <a:rPr lang="fr-FR"/>
              <a:t>12.8 – Module pratique et questionnaire</a:t>
            </a:r>
          </a:p>
          <a:p>
            <a:pPr rtl="0"/>
            <a:r>
              <a:rPr lang="fr-FR"/>
              <a:t>12.9.3 – Qu'est-ce que j'ai appris dans ce module?</a:t>
            </a:r>
          </a:p>
          <a:p>
            <a:pPr rtl="0"/>
            <a:r>
              <a:rPr lang="fr-FR"/>
              <a:t>12.9.4 – Module Questionnaire - Adressage IPv6</a:t>
            </a:r>
          </a:p>
        </p:txBody>
      </p:sp>
    </p:spTree>
    <p:extLst>
      <p:ext uri="{BB962C8B-B14F-4D97-AF65-F5344CB8AC3E}">
        <p14:creationId xmlns:p14="http://schemas.microsoft.com/office/powerpoint/2010/main" val="34218219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123</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70027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10.2.4 — Commandes de vérification de la configuration (suite)</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2395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10.2.4 — Commandes de vérification de la configuration (suite)</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90779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10.2.4 — Commandes de vérification de la configuration (suite)</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441579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10.2.4 — Commandes de vérification de la configuration (suite)</a:t>
            </a:r>
          </a:p>
          <a:p>
            <a:pPr rtl="0"/>
            <a:r>
              <a:rPr lang="fr-FR"/>
              <a:t>10.2.5 Vérificateur de syntaxe — Configurer les interfaces</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1894074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10.3 Configuration de la Passerelle par Défaut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977755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10.3 - Configurer la Passerelle par Défaut</a:t>
            </a:r>
          </a:p>
          <a:p>
            <a:pPr rtl="0"/>
            <a:r>
              <a:rPr lang="fr-FR"/>
              <a:t>10.3.1 — Passerelle par Défaut sur Un Hôte</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331557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10.3 - Configurer la Passerelle par Défaut</a:t>
            </a:r>
          </a:p>
          <a:p>
            <a:pPr rtl="0"/>
            <a:r>
              <a:rPr lang="fr-FR"/>
              <a:t>10.3.2 — Passerelle par Défaut sur Un Commutateur</a:t>
            </a:r>
          </a:p>
          <a:p>
            <a:pPr rtl="0"/>
            <a:r>
              <a:rPr lang="fr-FR"/>
              <a:t>10.3.3 — Vérificateur de Syntaxe — Configurer la Passerelle par Défaut</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213031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10 - Configuration de Base du Routeur</a:t>
            </a:r>
          </a:p>
          <a:p>
            <a:pPr rtl="0">
              <a:buFontTx/>
              <a:buNone/>
            </a:pPr>
            <a:r>
              <a:rPr lang="fr-FR"/>
              <a:t>10.0.2 – Qu'est-ce que je vais apprendre dans ce module?</a:t>
            </a:r>
          </a:p>
          <a:p>
            <a:pPr>
              <a:buFontTx/>
              <a:buNone/>
            </a:pPr>
            <a:endParaRPr lang="en-GB" dirty="0"/>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10.4 Module pratique et questionnaire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10 - Configuration de Base du Routeur</a:t>
            </a:r>
          </a:p>
          <a:p>
            <a:pPr rtl="0"/>
            <a:r>
              <a:rPr lang="fr-FR"/>
              <a:t>10.4 – Module pratique et questionnaire</a:t>
            </a:r>
          </a:p>
          <a:p>
            <a:pPr rtl="0"/>
            <a:r>
              <a:rPr lang="fr-FR"/>
              <a:t>10.4.1 — Vidéo — Différences entre les périphériques du réseau: Partie 1</a:t>
            </a:r>
          </a:p>
        </p:txBody>
      </p:sp>
    </p:spTree>
    <p:extLst>
      <p:ext uri="{BB962C8B-B14F-4D97-AF65-F5344CB8AC3E}">
        <p14:creationId xmlns:p14="http://schemas.microsoft.com/office/powerpoint/2010/main" val="1476824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10 - Configuration de Base du Routeur</a:t>
            </a:r>
          </a:p>
          <a:p>
            <a:pPr rtl="0"/>
            <a:r>
              <a:rPr lang="fr-FR"/>
              <a:t>10.4 – Module pratique et questionnaire</a:t>
            </a:r>
          </a:p>
          <a:p>
            <a:pPr rtl="0"/>
            <a:r>
              <a:rPr lang="fr-FR"/>
              <a:t>10.4.5 – Qu'est-ce que j'ai appris dans ce module?</a:t>
            </a:r>
          </a:p>
        </p:txBody>
      </p:sp>
    </p:spTree>
    <p:extLst>
      <p:ext uri="{BB962C8B-B14F-4D97-AF65-F5344CB8AC3E}">
        <p14:creationId xmlns:p14="http://schemas.microsoft.com/office/powerpoint/2010/main" val="2606168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10 - Configuration de Base du Routeur</a:t>
            </a:r>
          </a:p>
          <a:p>
            <a:pPr rtl="0"/>
            <a:r>
              <a:rPr lang="fr-FR"/>
              <a:t>10.4 – Module pratique et questionnaire</a:t>
            </a:r>
          </a:p>
          <a:p>
            <a:pPr rtl="0"/>
            <a:r>
              <a:rPr lang="fr-FR"/>
              <a:t>Qu'est-ce que j'ai appris dans ce module?</a:t>
            </a:r>
          </a:p>
        </p:txBody>
      </p:sp>
    </p:spTree>
    <p:extLst>
      <p:ext uri="{BB962C8B-B14F-4D97-AF65-F5344CB8AC3E}">
        <p14:creationId xmlns:p14="http://schemas.microsoft.com/office/powerpoint/2010/main" val="2707434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24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des Réseaux de Cisco</a:t>
            </a:r>
          </a:p>
          <a:p>
            <a:pPr rtl="0">
              <a:buFontTx/>
              <a:buNone/>
            </a:pPr>
            <a:r>
              <a:rPr lang="fr-FR" b="0" baseline="0"/>
              <a:t>Présentation des réseaux V</a:t>
            </a:r>
            <a:r>
              <a:rPr lang="fr-FR" b="0"/>
              <a:t>7.0 (ITN)</a:t>
            </a:r>
          </a:p>
          <a:p>
            <a:pPr rtl="0"/>
            <a:r>
              <a:rPr lang="fr-FR">
                <a:solidFill>
                  <a:schemeClr val="accent5">
                    <a:lumMod val="40000"/>
                    <a:lumOff val="60000"/>
                  </a:schemeClr>
                </a:solidFill>
              </a:rPr>
              <a:t>Module 11: Adressage IPv4</a:t>
            </a:r>
          </a:p>
        </p:txBody>
      </p:sp>
      <p:sp>
        <p:nvSpPr>
          <p:cNvPr id="4" name="Slide Number Placeholder 3"/>
          <p:cNvSpPr>
            <a:spLocks noGrp="1"/>
          </p:cNvSpPr>
          <p:nvPr>
            <p:ph type="sldNum" sz="quarter" idx="10"/>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256987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26</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dirty="0"/>
          </a:p>
        </p:txBody>
      </p:sp>
    </p:spTree>
    <p:extLst>
      <p:ext uri="{BB962C8B-B14F-4D97-AF65-F5344CB8AC3E}">
        <p14:creationId xmlns:p14="http://schemas.microsoft.com/office/powerpoint/2010/main" val="332018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27</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GB" dirty="0"/>
          </a:p>
        </p:txBody>
      </p:sp>
    </p:spTree>
    <p:extLst>
      <p:ext uri="{BB962C8B-B14F-4D97-AF65-F5344CB8AC3E}">
        <p14:creationId xmlns:p14="http://schemas.microsoft.com/office/powerpoint/2010/main" val="1603476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11</a:t>
            </a:r>
            <a:r>
              <a:rPr lang="fr-FR" sz="1200" baseline="0">
                <a:solidFill>
                  <a:schemeClr val="accent5">
                    <a:lumMod val="40000"/>
                    <a:lumOff val="60000"/>
                  </a:schemeClr>
                </a:solidFill>
              </a:rPr>
              <a:t> - </a:t>
            </a:r>
            <a:r>
              <a:rPr lang="fr-FR" sz="1200">
                <a:solidFill>
                  <a:schemeClr val="accent5">
                    <a:lumMod val="40000"/>
                    <a:lumOff val="60000"/>
                  </a:schemeClr>
                </a:solidFill>
              </a:rPr>
              <a:t>Adressage IPv4</a:t>
            </a:r>
          </a:p>
          <a:p>
            <a:pPr rtl="0">
              <a:buFontTx/>
              <a:buNone/>
            </a:pPr>
            <a:r>
              <a:rPr lang="fr-FR" sz="1200" b="0"/>
              <a:t>11.1 - </a:t>
            </a:r>
            <a:r>
              <a:rPr lang="fr-FR"/>
              <a:t>Structure de l'adresse IPv4</a:t>
            </a:r>
          </a:p>
        </p:txBody>
      </p:sp>
      <p:sp>
        <p:nvSpPr>
          <p:cNvPr id="4" name="Slide Number Placeholder 3"/>
          <p:cNvSpPr>
            <a:spLocks noGrp="1"/>
          </p:cNvSpPr>
          <p:nvPr>
            <p:ph type="sldNum" sz="quarter" idx="10"/>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259195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11</a:t>
            </a:r>
            <a:r>
              <a:rPr lang="fr-FR" sz="1200" baseline="0">
                <a:solidFill>
                  <a:schemeClr val="accent5">
                    <a:lumMod val="40000"/>
                    <a:lumOff val="60000"/>
                  </a:schemeClr>
                </a:solidFill>
              </a:rPr>
              <a:t> - </a:t>
            </a:r>
            <a:r>
              <a:rPr lang="fr-FR" sz="1200">
                <a:solidFill>
                  <a:schemeClr val="accent5">
                    <a:lumMod val="40000"/>
                    <a:lumOff val="60000"/>
                  </a:schemeClr>
                </a:solidFill>
              </a:rPr>
              <a:t>Adressage IPv4</a:t>
            </a:r>
          </a:p>
          <a:p>
            <a:pPr rtl="0"/>
            <a:r>
              <a:rPr lang="fr-FR"/>
              <a:t>11.1 - Structure de l'adresse IPv4</a:t>
            </a:r>
          </a:p>
          <a:p>
            <a:pPr rtl="0"/>
            <a:r>
              <a:rPr lang="fr-FR"/>
              <a:t>11.1.1 - Les parties réseau et hôte</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2321024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10.1 Configuration des Paramètres Initiaux du Routeur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11</a:t>
            </a:r>
            <a:r>
              <a:rPr lang="fr-FR" sz="1200" baseline="0">
                <a:solidFill>
                  <a:schemeClr val="accent5">
                    <a:lumMod val="40000"/>
                    <a:lumOff val="60000"/>
                  </a:schemeClr>
                </a:solidFill>
              </a:rPr>
              <a:t> - </a:t>
            </a:r>
            <a:r>
              <a:rPr lang="fr-FR" sz="1200">
                <a:solidFill>
                  <a:schemeClr val="accent5">
                    <a:lumMod val="40000"/>
                    <a:lumOff val="60000"/>
                  </a:schemeClr>
                </a:solidFill>
              </a:rPr>
              <a:t>Adressage IPv4</a:t>
            </a:r>
          </a:p>
          <a:p>
            <a:pPr rtl="0"/>
            <a:r>
              <a:rPr lang="fr-FR"/>
              <a:t>11.1 - Structure de l'adresse IPv4</a:t>
            </a:r>
          </a:p>
          <a:p>
            <a:pPr rtl="0"/>
            <a:r>
              <a:rPr lang="fr-FR"/>
              <a:t>11.1.2 - Masque de sous-réseau</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3696680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11</a:t>
            </a:r>
            <a:r>
              <a:rPr lang="fr-FR" sz="1200" baseline="0">
                <a:solidFill>
                  <a:schemeClr val="accent5">
                    <a:lumMod val="40000"/>
                    <a:lumOff val="60000"/>
                  </a:schemeClr>
                </a:solidFill>
              </a:rPr>
              <a:t> - </a:t>
            </a:r>
            <a:r>
              <a:rPr lang="fr-FR" sz="1200">
                <a:solidFill>
                  <a:schemeClr val="accent5">
                    <a:lumMod val="40000"/>
                    <a:lumOff val="60000"/>
                  </a:schemeClr>
                </a:solidFill>
              </a:rPr>
              <a:t>Adressage IPv4</a:t>
            </a:r>
          </a:p>
          <a:p>
            <a:pPr rtl="0"/>
            <a:r>
              <a:rPr lang="fr-FR"/>
              <a:t>11.1 - Structure de l'adresse IPv4</a:t>
            </a:r>
          </a:p>
          <a:p>
            <a:pPr rtl="0"/>
            <a:r>
              <a:rPr lang="fr-FR"/>
              <a:t>11.1.3 - Le longueur de préfixe</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4179393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11</a:t>
            </a:r>
            <a:r>
              <a:rPr lang="fr-FR" sz="1200" baseline="0">
                <a:solidFill>
                  <a:schemeClr val="accent5">
                    <a:lumMod val="40000"/>
                    <a:lumOff val="60000"/>
                  </a:schemeClr>
                </a:solidFill>
              </a:rPr>
              <a:t> - </a:t>
            </a:r>
            <a:r>
              <a:rPr lang="fr-FR" sz="1200">
                <a:solidFill>
                  <a:schemeClr val="accent5">
                    <a:lumMod val="40000"/>
                    <a:lumOff val="60000"/>
                  </a:schemeClr>
                </a:solidFill>
              </a:rPr>
              <a:t>Adressage IPv4</a:t>
            </a:r>
          </a:p>
          <a:p>
            <a:pPr rtl="0"/>
            <a:r>
              <a:rPr lang="fr-FR"/>
              <a:t>11.1 - Structure de l'adresse IPv4</a:t>
            </a:r>
          </a:p>
          <a:p>
            <a:pPr rtl="0"/>
            <a:r>
              <a:rPr lang="fr-FR"/>
              <a:t>11.1.4 - Détermination du réseau: AND (ET) logique</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952104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11.1 - Structure de l'adresse IPv4</a:t>
            </a:r>
          </a:p>
          <a:p>
            <a:pPr rtl="0"/>
            <a:r>
              <a:rPr lang="fr-FR"/>
              <a:t>11.1.6 - Adresses réseau, d'hôte et de diffusion</a:t>
            </a:r>
          </a:p>
          <a:p>
            <a:pPr rtl="0"/>
            <a:r>
              <a:rPr lang="fr-FR"/>
              <a:t>11.1.7 - Exercice - Utilisation de l'opération AND pour déterminer l'adresse réseau</a:t>
            </a:r>
          </a:p>
          <a:p>
            <a:pPr rtl="0"/>
            <a:r>
              <a:rPr lang="fr-FR"/>
              <a:t>11.1.8 - Vérifiez votre compréhension - Structure d'adresse IPv4</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2373568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11.1 - Structure de l'adresse IPv4</a:t>
            </a:r>
          </a:p>
          <a:p>
            <a:pPr rtl="0"/>
            <a:r>
              <a:rPr lang="fr-FR"/>
              <a:t>11.1.5 - Vidéo - Adresses réseau, d'hôte et de diffusion</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1816512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11.2 - Adresses IPv4 de monodiffusion, de diffusion et de multidiffusion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2448538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11.2 - Adresses IPv4 de monodiffusion, de diffusion et de multidiffusion</a:t>
            </a:r>
          </a:p>
          <a:p>
            <a:pPr rtl="0"/>
            <a:r>
              <a:rPr lang="fr-FR"/>
              <a:t>11.2.1 - Monodiffusion</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2012799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11.2 - Adresses IPv4 de monodiffusion, de diffusion et de multidiffusion</a:t>
            </a:r>
          </a:p>
          <a:p>
            <a:pPr rtl="0"/>
            <a:r>
              <a:rPr lang="fr-FR"/>
              <a:t>11.2.2 - Diffusion</a:t>
            </a:r>
          </a:p>
        </p:txBody>
      </p:sp>
      <p:sp>
        <p:nvSpPr>
          <p:cNvPr id="4" name="Slide Number Placeholder 3"/>
          <p:cNvSpPr>
            <a:spLocks noGrp="1"/>
          </p:cNvSpPr>
          <p:nvPr>
            <p:ph type="sldNum" sz="quarter" idx="5"/>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1132458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11.2 - Adresses IPv4 de monodiffusion, de diffusion et de multidiffusion</a:t>
            </a:r>
          </a:p>
          <a:p>
            <a:pPr rtl="0"/>
            <a:r>
              <a:rPr lang="fr-FR"/>
              <a:t>11.2.3 - Multidiffusion</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11.2.4 - </a:t>
            </a:r>
            <a:r>
              <a:rPr lang="fr-FR" sz="1200" b="0" i="0" kern="1200">
                <a:solidFill>
                  <a:schemeClr val="tx1"/>
                </a:solidFill>
                <a:effectLst/>
                <a:latin typeface="+mn-lt"/>
                <a:ea typeface="+mn-ea"/>
                <a:cs typeface="+mn-cs"/>
              </a:rPr>
              <a:t>Exercice - Monodiffusion, diffusion ou multidiffusion</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3079751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11.3 - Types d'adresses IPv4</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249579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10.1 Configuration des Paramètres Initiaux du Routeur</a:t>
            </a:r>
          </a:p>
          <a:p>
            <a:pPr rtl="0"/>
            <a:r>
              <a:rPr lang="fr-FR"/>
              <a:t>10.1.1 – Étapes de Configuration des Paramètres de Base d'un Routeur</a:t>
            </a:r>
          </a:p>
        </p:txBody>
      </p:sp>
      <p:sp>
        <p:nvSpPr>
          <p:cNvPr id="4" name="Slide Number Placeholder 3"/>
          <p:cNvSpPr>
            <a:spLocks noGrp="1"/>
          </p:cNvSpPr>
          <p:nvPr>
            <p:ph type="sldNum" sz="quarter" idx="5"/>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11.3 - Types d'adresses IPv4</a:t>
            </a:r>
          </a:p>
          <a:p>
            <a:pPr rtl="0"/>
            <a:r>
              <a:rPr lang="fr-FR"/>
              <a:t>11.3.1 - Adresses IPv4 publiques et privées</a:t>
            </a:r>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1779973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11.3 - Types d'adresses IPv4</a:t>
            </a:r>
          </a:p>
          <a:p>
            <a:pPr rtl="0"/>
            <a:r>
              <a:rPr lang="fr-FR"/>
              <a:t>11.3.2 - Routage vers l'internet</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11.3.3 - </a:t>
            </a:r>
            <a:r>
              <a:rPr lang="fr-FR" sz="1200" b="0" i="0" kern="1200">
                <a:solidFill>
                  <a:schemeClr val="tx1"/>
                </a:solidFill>
                <a:effectLst/>
                <a:latin typeface="+mn-lt"/>
                <a:ea typeface="+mn-ea"/>
                <a:cs typeface="+mn-cs"/>
              </a:rPr>
              <a:t>Exercice - Autoriser ou bloquer les adresses IPv4</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1960403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11.3 - Types d'adresses IPv4</a:t>
            </a:r>
          </a:p>
          <a:p>
            <a:pPr rtl="0"/>
            <a:r>
              <a:rPr lang="fr-FR"/>
              <a:t>11.3.4 - Adresses IPv4 d'utilisateur spéciales</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654609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11.3 - Types d'adresses IPv4</a:t>
            </a:r>
          </a:p>
          <a:p>
            <a:pPr rtl="0"/>
            <a:r>
              <a:rPr lang="fr-FR"/>
              <a:t>11.3.5 - L'ancien système d'adressage par classe</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2768318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11.3 - Types d'adresses IPv4</a:t>
            </a:r>
          </a:p>
          <a:p>
            <a:pPr rtl="0"/>
            <a:r>
              <a:rPr lang="fr-FR"/>
              <a:t>11.3.6 - Attribution des adresses IP</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11.3.7 - </a:t>
            </a:r>
            <a:r>
              <a:rPr lang="fr-FR" sz="1200" b="0" i="0" kern="1200">
                <a:solidFill>
                  <a:schemeClr val="tx1"/>
                </a:solidFill>
                <a:effectLst/>
                <a:latin typeface="+mn-lt"/>
                <a:ea typeface="+mn-ea"/>
                <a:cs typeface="+mn-cs"/>
              </a:rPr>
              <a:t>Exercice – Adresses IPv4 publiques ou privées</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11.3.8 -</a:t>
            </a:r>
            <a:r>
              <a:rPr lang="fr-FR" sz="1200" b="0" i="0" kern="1200">
                <a:solidFill>
                  <a:schemeClr val="tx1"/>
                </a:solidFill>
                <a:effectLst/>
                <a:latin typeface="+mn-lt"/>
                <a:ea typeface="+mn-ea"/>
                <a:cs typeface="+mn-cs"/>
              </a:rPr>
              <a:t>Vérifiez votre compréhension - Types d'adresses IPv4</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1742554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11.4 - Segmentation du réseau</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270922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11.4 - Segmentation du réseau</a:t>
            </a:r>
          </a:p>
          <a:p>
            <a:pPr rtl="0"/>
            <a:r>
              <a:rPr lang="fr-FR"/>
              <a:t>11.4.1 - Domaines de diffusion et de segmentation</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317655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11.4 - Segmentation du réseau</a:t>
            </a:r>
          </a:p>
          <a:p>
            <a:pPr rtl="0"/>
            <a:r>
              <a:rPr lang="fr-FR"/>
              <a:t>11.4.2 - Problèmes liés aux domaines de diffusion importants</a:t>
            </a:r>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881456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11.4 - Segmentation du réseau</a:t>
            </a:r>
          </a:p>
          <a:p>
            <a:pPr rtl="0"/>
            <a:r>
              <a:rPr lang="fr-FR"/>
              <a:t>11.4.3 - Raisons de la segmentation des réseaux</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11.4.4 - </a:t>
            </a:r>
            <a:r>
              <a:rPr lang="fr-FR" sz="1200" b="0" i="0" kern="1200">
                <a:solidFill>
                  <a:schemeClr val="tx1"/>
                </a:solidFill>
                <a:effectLst/>
                <a:latin typeface="+mn-lt"/>
                <a:ea typeface="+mn-ea"/>
                <a:cs typeface="+mn-cs"/>
              </a:rPr>
              <a:t>Vérifiez votre compréhension - Segmentation du réseau</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1440478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11.5 - Segmentation un réseau IPv4 en sous- réseaux</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206184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10.1 Configuration des Paramètres Initiaux du Routeur</a:t>
            </a:r>
          </a:p>
          <a:p>
            <a:pPr rtl="0"/>
            <a:r>
              <a:rPr lang="fr-FR"/>
              <a:t>10.1.2 — Exemple de Configuration de Routage de Base</a:t>
            </a:r>
          </a:p>
          <a:p>
            <a:pPr rtl="0"/>
            <a:r>
              <a:rPr lang="fr-FR"/>
              <a:t>10.1.3 - Vérificateur de Syntaxe — Configurer les Paramètres Initiaux du Routeur</a:t>
            </a:r>
          </a:p>
        </p:txBody>
      </p:sp>
      <p:sp>
        <p:nvSpPr>
          <p:cNvPr id="4" name="Slide Number Placeholder 3"/>
          <p:cNvSpPr>
            <a:spLocks noGrp="1"/>
          </p:cNvSpPr>
          <p:nvPr>
            <p:ph type="sldNum" sz="quarter" idx="5"/>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3981657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11.5 - Segmentation un réseau IPv4 en sous- réseaux</a:t>
            </a:r>
          </a:p>
          <a:p>
            <a:pPr rtl="0"/>
            <a:r>
              <a:rPr lang="fr-FR"/>
              <a:t>11.5.1 - Création de sous-réseaux au niveau de la limite d'octet</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428461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11.5 - Segmentation un réseau IPv4 en sous- réseaux</a:t>
            </a:r>
          </a:p>
          <a:p>
            <a:pPr rtl="0"/>
            <a:r>
              <a:rPr lang="fr-FR"/>
              <a:t>11.5.1 - Création de sous-réseaux au niveau de la limite d'octet (Cont.)</a:t>
            </a:r>
          </a:p>
        </p:txBody>
      </p:sp>
      <p:sp>
        <p:nvSpPr>
          <p:cNvPr id="4" name="Slide Number Placeholder 3"/>
          <p:cNvSpPr>
            <a:spLocks noGrp="1"/>
          </p:cNvSpPr>
          <p:nvPr>
            <p:ph type="sldNum" sz="quarter" idx="5"/>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1655910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11.5 - Segmentation un réseau IPv4 en sous- réseaux</a:t>
            </a:r>
          </a:p>
          <a:p>
            <a:pPr rtl="0"/>
            <a:r>
              <a:rPr lang="fr-FR"/>
              <a:t>11.5.2 - Création de sous-réseaux au niveau de la limite d'octet</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94266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11.6 - Création de sous-réseaux avec le préfixe /16 et /8</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2512398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11.6 - Création de sous-réseaux avec le préfixe /16 et /8</a:t>
            </a:r>
          </a:p>
          <a:p>
            <a:pPr rtl="0"/>
            <a:r>
              <a:rPr lang="fr-FR"/>
              <a:t>11.6.1 - Créer des sous-réseaux avec un préfixe Slash 16</a:t>
            </a:r>
          </a:p>
        </p:txBody>
      </p:sp>
      <p:sp>
        <p:nvSpPr>
          <p:cNvPr id="4" name="Slide Number Placeholder 3"/>
          <p:cNvSpPr>
            <a:spLocks noGrp="1"/>
          </p:cNvSpPr>
          <p:nvPr>
            <p:ph type="sldNum" sz="quarter" idx="5"/>
          </p:nvPr>
        </p:nvSpPr>
        <p:spPr/>
        <p:txBody>
          <a:bodyPr/>
          <a:lstStyle/>
          <a:p>
            <a:pPr rtl="0"/>
            <a:fld id="{5641018C-6CAF-B84E-B92C-ECB119457FBA}" type="slidenum">
              <a:rPr/>
              <a:t>54</a:t>
            </a:fld>
            <a:endParaRPr/>
          </a:p>
        </p:txBody>
      </p:sp>
    </p:spTree>
    <p:extLst>
      <p:ext uri="{BB962C8B-B14F-4D97-AF65-F5344CB8AC3E}">
        <p14:creationId xmlns:p14="http://schemas.microsoft.com/office/powerpoint/2010/main" val="1241180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11.6 - Création de sous-réseaux avec le préfixe /16 et /8</a:t>
            </a:r>
          </a:p>
          <a:p>
            <a:pPr rtl="0"/>
            <a:r>
              <a:rPr lang="fr-FR"/>
              <a:t>11.6.2 - Créer 100 sous-réseaux avec un préfixe /16</a:t>
            </a:r>
          </a:p>
        </p:txBody>
      </p:sp>
      <p:sp>
        <p:nvSpPr>
          <p:cNvPr id="4" name="Slide Number Placeholder 3"/>
          <p:cNvSpPr>
            <a:spLocks noGrp="1"/>
          </p:cNvSpPr>
          <p:nvPr>
            <p:ph type="sldNum" sz="quarter" idx="5"/>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9857630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11.6 - Création de sous-réseaux avec le préfixe /16 et /8</a:t>
            </a:r>
          </a:p>
          <a:p>
            <a:pPr rtl="0"/>
            <a:r>
              <a:rPr lang="fr-FR"/>
              <a:t>11.6.3 — Crée 1000 sous-réseaux avec un préfixe /8</a:t>
            </a:r>
          </a:p>
        </p:txBody>
      </p:sp>
      <p:sp>
        <p:nvSpPr>
          <p:cNvPr id="4" name="Slide Number Placeholder 3"/>
          <p:cNvSpPr>
            <a:spLocks noGrp="1"/>
          </p:cNvSpPr>
          <p:nvPr>
            <p:ph type="sldNum" sz="quarter" idx="5"/>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459448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11.6 - Création de sous-réseaux avec le préfixe /16 et /8</a:t>
            </a:r>
          </a:p>
          <a:p>
            <a:pPr rtl="0"/>
            <a:r>
              <a:rPr lang="fr-FR"/>
              <a:t>11.6.6 - Travaux pratiques - Calcul des sous-réseaux IPv4</a:t>
            </a:r>
          </a:p>
        </p:txBody>
      </p:sp>
      <p:sp>
        <p:nvSpPr>
          <p:cNvPr id="4" name="Slide Number Placeholder 3"/>
          <p:cNvSpPr>
            <a:spLocks noGrp="1"/>
          </p:cNvSpPr>
          <p:nvPr>
            <p:ph type="sldNum" sz="quarter" idx="5"/>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2742940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11.7 - Segmentation du réseau selon ses besoins</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58</a:t>
            </a:fld>
            <a:endParaRPr/>
          </a:p>
        </p:txBody>
      </p:sp>
    </p:spTree>
    <p:extLst>
      <p:ext uri="{BB962C8B-B14F-4D97-AF65-F5344CB8AC3E}">
        <p14:creationId xmlns:p14="http://schemas.microsoft.com/office/powerpoint/2010/main" val="2125677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11.7 - Segmentation du réseau selon ses besoins</a:t>
            </a:r>
          </a:p>
          <a:p>
            <a:pPr rtl="0"/>
            <a:r>
              <a:rPr lang="fr-FR"/>
              <a:t>11.7.1 - Segmentation du réseau en sous-réseaux de l'espace d'adressage IPv4 privé par rapport à l'espace d'adressage IPv4 public</a:t>
            </a:r>
          </a:p>
        </p:txBody>
      </p:sp>
      <p:sp>
        <p:nvSpPr>
          <p:cNvPr id="4" name="Slide Number Placeholder 3"/>
          <p:cNvSpPr>
            <a:spLocks noGrp="1"/>
          </p:cNvSpPr>
          <p:nvPr>
            <p:ph type="sldNum" sz="quarter" idx="5"/>
          </p:nvPr>
        </p:nvSpPr>
        <p:spPr/>
        <p:txBody>
          <a:bodyPr/>
          <a:lstStyle/>
          <a:p>
            <a:pPr rtl="0"/>
            <a:fld id="{5641018C-6CAF-B84E-B92C-ECB119457FBA}" type="slidenum">
              <a:rPr/>
              <a:t>59</a:t>
            </a:fld>
            <a:endParaRPr/>
          </a:p>
        </p:txBody>
      </p:sp>
    </p:spTree>
    <p:extLst>
      <p:ext uri="{BB962C8B-B14F-4D97-AF65-F5344CB8AC3E}">
        <p14:creationId xmlns:p14="http://schemas.microsoft.com/office/powerpoint/2010/main" val="3601602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Configurer les interfaces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11.7 - Segmentation du réseau selon ses besoins</a:t>
            </a:r>
          </a:p>
          <a:p>
            <a:pPr rtl="0"/>
            <a:r>
              <a:rPr lang="fr-FR"/>
              <a:t>11.7.2 - Réduire les adresses IPv4 de l'hôte inutilisées et maximiser les sous-réseaux</a:t>
            </a:r>
          </a:p>
        </p:txBody>
      </p:sp>
      <p:sp>
        <p:nvSpPr>
          <p:cNvPr id="4" name="Slide Number Placeholder 3"/>
          <p:cNvSpPr>
            <a:spLocks noGrp="1"/>
          </p:cNvSpPr>
          <p:nvPr>
            <p:ph type="sldNum" sz="quarter" idx="5"/>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1342357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11.7 - Segmentation du réseau selon ses besoins</a:t>
            </a:r>
          </a:p>
          <a:p>
            <a:pPr rtl="0"/>
            <a:r>
              <a:rPr lang="fr-FR"/>
              <a:t>11.7.3 - Exemple de besoins d'un réseau</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11.7.4 - </a:t>
            </a:r>
            <a:r>
              <a:rPr lang="fr-FR" sz="1200" b="0" i="0" kern="1200">
                <a:solidFill>
                  <a:schemeClr val="tx1"/>
                </a:solidFill>
                <a:effectLst/>
                <a:latin typeface="+mn-lt"/>
                <a:ea typeface="+mn-ea"/>
                <a:cs typeface="+mn-cs"/>
              </a:rPr>
              <a:t>Exercice – Déterminer le nombre de bits à emprunter</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1905605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62</a:t>
            </a:fld>
            <a:endParaRPr/>
          </a:p>
        </p:txBody>
      </p:sp>
    </p:spTree>
    <p:extLst>
      <p:ext uri="{BB962C8B-B14F-4D97-AF65-F5344CB8AC3E}">
        <p14:creationId xmlns:p14="http://schemas.microsoft.com/office/powerpoint/2010/main" val="1231534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11.8.1 - Vidéo - Notions de base VLSM</a:t>
            </a:r>
          </a:p>
        </p:txBody>
      </p:sp>
      <p:sp>
        <p:nvSpPr>
          <p:cNvPr id="4" name="Slide Number Placeholder 3"/>
          <p:cNvSpPr>
            <a:spLocks noGrp="1"/>
          </p:cNvSpPr>
          <p:nvPr>
            <p:ph type="sldNum" sz="quarter" idx="5"/>
          </p:nvPr>
        </p:nvSpPr>
        <p:spPr/>
        <p:txBody>
          <a:bodyPr/>
          <a:lstStyle/>
          <a:p>
            <a:pPr rtl="0"/>
            <a:fld id="{5641018C-6CAF-B84E-B92C-ECB119457FBA}" type="slidenum">
              <a:rPr/>
              <a:t>63</a:t>
            </a:fld>
            <a:endParaRPr/>
          </a:p>
        </p:txBody>
      </p:sp>
    </p:spTree>
    <p:extLst>
      <p:ext uri="{BB962C8B-B14F-4D97-AF65-F5344CB8AC3E}">
        <p14:creationId xmlns:p14="http://schemas.microsoft.com/office/powerpoint/2010/main" val="229865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11.8.1 - Vidéo - Notions de base VLSM</a:t>
            </a:r>
          </a:p>
        </p:txBody>
      </p:sp>
      <p:sp>
        <p:nvSpPr>
          <p:cNvPr id="4" name="Slide Number Placeholder 3"/>
          <p:cNvSpPr>
            <a:spLocks noGrp="1"/>
          </p:cNvSpPr>
          <p:nvPr>
            <p:ph type="sldNum" sz="quarter" idx="5"/>
          </p:nvPr>
        </p:nvSpPr>
        <p:spPr/>
        <p:txBody>
          <a:bodyPr/>
          <a:lstStyle/>
          <a:p>
            <a:pPr rtl="0"/>
            <a:fld id="{5641018C-6CAF-B84E-B92C-ECB119457FBA}" type="slidenum">
              <a:rPr/>
              <a:t>64</a:t>
            </a:fld>
            <a:endParaRPr/>
          </a:p>
        </p:txBody>
      </p:sp>
    </p:spTree>
    <p:extLst>
      <p:ext uri="{BB962C8B-B14F-4D97-AF65-F5344CB8AC3E}">
        <p14:creationId xmlns:p14="http://schemas.microsoft.com/office/powerpoint/2010/main" val="26206749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11.8.3 - Conservation des adresses IPv4</a:t>
            </a:r>
          </a:p>
        </p:txBody>
      </p:sp>
      <p:sp>
        <p:nvSpPr>
          <p:cNvPr id="4" name="Slide Number Placeholder 3"/>
          <p:cNvSpPr>
            <a:spLocks noGrp="1"/>
          </p:cNvSpPr>
          <p:nvPr>
            <p:ph type="sldNum" sz="quarter" idx="5"/>
          </p:nvPr>
        </p:nvSpPr>
        <p:spPr/>
        <p:txBody>
          <a:bodyPr/>
          <a:lstStyle/>
          <a:p>
            <a:pPr rtl="0"/>
            <a:fld id="{5641018C-6CAF-B84E-B92C-ECB119457FBA}" type="slidenum">
              <a:rPr/>
              <a:t>65</a:t>
            </a:fld>
            <a:endParaRPr/>
          </a:p>
        </p:txBody>
      </p:sp>
    </p:spTree>
    <p:extLst>
      <p:ext uri="{BB962C8B-B14F-4D97-AF65-F5344CB8AC3E}">
        <p14:creationId xmlns:p14="http://schemas.microsoft.com/office/powerpoint/2010/main" val="985962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11.8.3 - Conservation des adresses IPv4</a:t>
            </a:r>
          </a:p>
        </p:txBody>
      </p:sp>
      <p:sp>
        <p:nvSpPr>
          <p:cNvPr id="4" name="Slide Number Placeholder 3"/>
          <p:cNvSpPr>
            <a:spLocks noGrp="1"/>
          </p:cNvSpPr>
          <p:nvPr>
            <p:ph type="sldNum" sz="quarter" idx="5"/>
          </p:nvPr>
        </p:nvSpPr>
        <p:spPr/>
        <p:txBody>
          <a:bodyPr/>
          <a:lstStyle/>
          <a:p>
            <a:pPr rtl="0"/>
            <a:fld id="{5641018C-6CAF-B84E-B92C-ECB119457FBA}" type="slidenum">
              <a:rPr/>
              <a:t>66</a:t>
            </a:fld>
            <a:endParaRPr/>
          </a:p>
        </p:txBody>
      </p:sp>
    </p:spTree>
    <p:extLst>
      <p:ext uri="{BB962C8B-B14F-4D97-AF65-F5344CB8AC3E}">
        <p14:creationId xmlns:p14="http://schemas.microsoft.com/office/powerpoint/2010/main" val="8970542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11.8.4 - VLSM</a:t>
            </a:r>
          </a:p>
        </p:txBody>
      </p:sp>
      <p:sp>
        <p:nvSpPr>
          <p:cNvPr id="4" name="Slide Number Placeholder 3"/>
          <p:cNvSpPr>
            <a:spLocks noGrp="1"/>
          </p:cNvSpPr>
          <p:nvPr>
            <p:ph type="sldNum" sz="quarter" idx="5"/>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24985818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11.8.5 - Attribution d'adresse de topologie VLSM</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11.8.6 - </a:t>
            </a:r>
            <a:r>
              <a:rPr lang="fr-FR" sz="1200" b="0" i="0" kern="1200">
                <a:solidFill>
                  <a:schemeClr val="tx1"/>
                </a:solidFill>
                <a:effectLst/>
                <a:latin typeface="+mn-lt"/>
                <a:ea typeface="+mn-ea"/>
                <a:cs typeface="+mn-cs"/>
              </a:rPr>
              <a:t>Exercice - Pratique VLSM</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68</a:t>
            </a:fld>
            <a:endParaRPr/>
          </a:p>
        </p:txBody>
      </p:sp>
    </p:spTree>
    <p:extLst>
      <p:ext uri="{BB962C8B-B14F-4D97-AF65-F5344CB8AC3E}">
        <p14:creationId xmlns:p14="http://schemas.microsoft.com/office/powerpoint/2010/main" val="381530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11.8 - VLSM</a:t>
            </a:r>
          </a:p>
          <a:p>
            <a:pPr rtl="0"/>
            <a:r>
              <a:rPr lang="fr-FR"/>
              <a:t>11.8.1 - Vidéo - Notions de base VLSM</a:t>
            </a:r>
          </a:p>
        </p:txBody>
      </p:sp>
      <p:sp>
        <p:nvSpPr>
          <p:cNvPr id="4" name="Slide Number Placeholder 3"/>
          <p:cNvSpPr>
            <a:spLocks noGrp="1"/>
          </p:cNvSpPr>
          <p:nvPr>
            <p:ph type="sldNum" sz="quarter" idx="5"/>
          </p:nvPr>
        </p:nvSpPr>
        <p:spPr/>
        <p:txBody>
          <a:bodyPr/>
          <a:lstStyle/>
          <a:p>
            <a:pPr rtl="0"/>
            <a:fld id="{5641018C-6CAF-B84E-B92C-ECB119457FBA}" type="slidenum">
              <a:rPr/>
              <a:t>69</a:t>
            </a:fld>
            <a:endParaRPr/>
          </a:p>
        </p:txBody>
      </p:sp>
    </p:spTree>
    <p:extLst>
      <p:ext uri="{BB962C8B-B14F-4D97-AF65-F5344CB8AC3E}">
        <p14:creationId xmlns:p14="http://schemas.microsoft.com/office/powerpoint/2010/main" val="2137626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10.2.1 Configuration des interfaces du routeur</a:t>
            </a:r>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41730398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11.9 - La conception structurée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70</a:t>
            </a:fld>
            <a:endParaRPr/>
          </a:p>
        </p:txBody>
      </p:sp>
    </p:spTree>
    <p:extLst>
      <p:ext uri="{BB962C8B-B14F-4D97-AF65-F5344CB8AC3E}">
        <p14:creationId xmlns:p14="http://schemas.microsoft.com/office/powerpoint/2010/main" val="34510980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11.9 - La conception structurée</a:t>
            </a:r>
          </a:p>
          <a:p>
            <a:pPr rtl="0"/>
            <a:r>
              <a:rPr lang="fr-FR"/>
              <a:t>11.9.1 - Planification de l'adressage IPv4 réseau</a:t>
            </a:r>
          </a:p>
        </p:txBody>
      </p:sp>
      <p:sp>
        <p:nvSpPr>
          <p:cNvPr id="4" name="Slide Number Placeholder 3"/>
          <p:cNvSpPr>
            <a:spLocks noGrp="1"/>
          </p:cNvSpPr>
          <p:nvPr>
            <p:ph type="sldNum" sz="quarter" idx="5"/>
          </p:nvPr>
        </p:nvSpPr>
        <p:spPr/>
        <p:txBody>
          <a:bodyPr/>
          <a:lstStyle/>
          <a:p>
            <a:pPr rtl="0"/>
            <a:fld id="{5641018C-6CAF-B84E-B92C-ECB119457FBA}" type="slidenum">
              <a:rPr/>
              <a:t>71</a:t>
            </a:fld>
            <a:endParaRPr/>
          </a:p>
        </p:txBody>
      </p:sp>
    </p:spTree>
    <p:extLst>
      <p:ext uri="{BB962C8B-B14F-4D97-AF65-F5344CB8AC3E}">
        <p14:creationId xmlns:p14="http://schemas.microsoft.com/office/powerpoint/2010/main" val="3228624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11 - Adressage IPv4</a:t>
            </a:r>
          </a:p>
          <a:p>
            <a:pPr rtl="0"/>
            <a:r>
              <a:rPr lang="fr-FR"/>
              <a:t>11.9 - La conception structurée</a:t>
            </a:r>
          </a:p>
          <a:p>
            <a:pPr rtl="0"/>
            <a:r>
              <a:rPr lang="fr-FR"/>
              <a:t>11.9.2 - Attribution d'adresses à des périphériques</a:t>
            </a:r>
          </a:p>
        </p:txBody>
      </p:sp>
      <p:sp>
        <p:nvSpPr>
          <p:cNvPr id="4" name="Slide Number Placeholder 3"/>
          <p:cNvSpPr>
            <a:spLocks noGrp="1"/>
          </p:cNvSpPr>
          <p:nvPr>
            <p:ph type="sldNum" sz="quarter" idx="5"/>
          </p:nvPr>
        </p:nvSpPr>
        <p:spPr/>
        <p:txBody>
          <a:bodyPr/>
          <a:lstStyle/>
          <a:p>
            <a:pPr rtl="0"/>
            <a:fld id="{5641018C-6CAF-B84E-B92C-ECB119457FBA}" type="slidenum">
              <a:rPr/>
              <a:t>72</a:t>
            </a:fld>
            <a:endParaRPr/>
          </a:p>
        </p:txBody>
      </p:sp>
    </p:spTree>
    <p:extLst>
      <p:ext uri="{BB962C8B-B14F-4D97-AF65-F5344CB8AC3E}">
        <p14:creationId xmlns:p14="http://schemas.microsoft.com/office/powerpoint/2010/main" val="39432604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73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11 - Adressage IPv4</a:t>
            </a:r>
          </a:p>
          <a:p>
            <a:pPr rtl="0"/>
            <a:r>
              <a:rPr lang="fr-FR"/>
              <a:t>11.10 - La conception structurée</a:t>
            </a:r>
          </a:p>
          <a:p>
            <a:pPr rtl="0"/>
            <a:r>
              <a:rPr lang="fr-FR"/>
              <a:t>11.10.3 – Qu'est-ce que j'ai appris dans ce module?</a:t>
            </a:r>
          </a:p>
        </p:txBody>
      </p:sp>
    </p:spTree>
    <p:extLst>
      <p:ext uri="{BB962C8B-B14F-4D97-AF65-F5344CB8AC3E}">
        <p14:creationId xmlns:p14="http://schemas.microsoft.com/office/powerpoint/2010/main" val="1773399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74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11 - Adressage IPv4</a:t>
            </a:r>
          </a:p>
          <a:p>
            <a:pPr rtl="0"/>
            <a:r>
              <a:rPr lang="fr-FR"/>
              <a:t>11.10 - La conception structurée</a:t>
            </a:r>
          </a:p>
          <a:p>
            <a:pPr rtl="0"/>
            <a:r>
              <a:rPr lang="fr-FR"/>
              <a:t>11.10.3 – Qu'est-ce que j'ai appris dans ce module? (Cont.)</a:t>
            </a:r>
          </a:p>
          <a:p>
            <a:pPr rtl="0"/>
            <a:r>
              <a:rPr lang="fr-FR"/>
              <a:t>11.10.4 - Questionnaire de module — Adressage IPv4</a:t>
            </a:r>
          </a:p>
        </p:txBody>
      </p:sp>
    </p:spTree>
    <p:extLst>
      <p:ext uri="{BB962C8B-B14F-4D97-AF65-F5344CB8AC3E}">
        <p14:creationId xmlns:p14="http://schemas.microsoft.com/office/powerpoint/2010/main" val="401459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75</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68891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de L’Académie des Réseaux de Cisco</a:t>
            </a:r>
          </a:p>
          <a:p>
            <a:pPr rtl="0"/>
            <a:r>
              <a:rPr lang="fr-FR"/>
              <a:t>Introduction aux Réseaux v7.0 (ITN)</a:t>
            </a:r>
          </a:p>
          <a:p>
            <a:pPr rtl="0"/>
            <a:r>
              <a:rPr lang="fr-FR"/>
              <a:t>Module 12: Adressage IPv6</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76</a:t>
            </a:fld>
            <a:endParaRPr/>
          </a:p>
        </p:txBody>
      </p:sp>
    </p:spTree>
    <p:extLst>
      <p:ext uri="{BB962C8B-B14F-4D97-AF65-F5344CB8AC3E}">
        <p14:creationId xmlns:p14="http://schemas.microsoft.com/office/powerpoint/2010/main" val="1872961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77</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12- Adressage IPv6</a:t>
            </a:r>
          </a:p>
          <a:p>
            <a:pPr rtl="0">
              <a:buFontTx/>
              <a:buNone/>
            </a:pPr>
            <a:r>
              <a:rPr lang="fr-FR"/>
              <a:t>Qu'est-ce que je vais apprendre dans ce module?</a:t>
            </a:r>
          </a:p>
        </p:txBody>
      </p:sp>
    </p:spTree>
    <p:extLst>
      <p:ext uri="{BB962C8B-B14F-4D97-AF65-F5344CB8AC3E}">
        <p14:creationId xmlns:p14="http://schemas.microsoft.com/office/powerpoint/2010/main" val="4230383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78</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12- Adressage IPv6</a:t>
            </a:r>
          </a:p>
          <a:p>
            <a:pPr rtl="0">
              <a:buFontTx/>
              <a:buNone/>
            </a:pPr>
            <a:r>
              <a:rPr lang="fr-FR"/>
              <a:t>Qu'est-ce que je vais apprendre dans ce module?</a:t>
            </a:r>
          </a:p>
          <a:p>
            <a:pPr>
              <a:buFontTx/>
              <a:buNone/>
            </a:pPr>
            <a:endParaRPr lang="en-GB" dirty="0"/>
          </a:p>
        </p:txBody>
      </p:sp>
    </p:spTree>
    <p:extLst>
      <p:ext uri="{BB962C8B-B14F-4D97-AF65-F5344CB8AC3E}">
        <p14:creationId xmlns:p14="http://schemas.microsoft.com/office/powerpoint/2010/main" val="42206065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12.1 Problèmes IPv4</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79</a:t>
            </a:fld>
            <a:endParaRPr/>
          </a:p>
        </p:txBody>
      </p:sp>
    </p:spTree>
    <p:extLst>
      <p:ext uri="{BB962C8B-B14F-4D97-AF65-F5344CB8AC3E}">
        <p14:creationId xmlns:p14="http://schemas.microsoft.com/office/powerpoint/2010/main" val="4028743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10.2.2 — Exemple de Configuration des Interfaces de Routeur</a:t>
            </a:r>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3379030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D819B98F-115B-489C-95E9-81EEE04A0A96}" type="slidenum">
              <a:rPr lang="zh-CN" altLang="en-US" smtClean="0"/>
              <a:pPr/>
              <a:t>80</a:t>
            </a:fld>
            <a:endParaRPr lang="zh-CN" altLang="en-US"/>
          </a:p>
        </p:txBody>
      </p:sp>
    </p:spTree>
    <p:extLst>
      <p:ext uri="{BB962C8B-B14F-4D97-AF65-F5344CB8AC3E}">
        <p14:creationId xmlns:p14="http://schemas.microsoft.com/office/powerpoint/2010/main" val="9536017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12.1 — Problèmes IPv4</a:t>
            </a:r>
          </a:p>
          <a:p>
            <a:pPr rtl="0"/>
            <a:r>
              <a:rPr lang="fr-FR"/>
              <a:t>12.1.2 — Coexistence IPv4 et IPv6</a:t>
            </a:r>
          </a:p>
          <a:p>
            <a:pPr rtl="0"/>
            <a:r>
              <a:rPr lang="fr-FR"/>
              <a:t>12.1.3 — Vérifiez votre compréhension — Problèmes IPv4</a:t>
            </a:r>
          </a:p>
        </p:txBody>
      </p:sp>
      <p:sp>
        <p:nvSpPr>
          <p:cNvPr id="4" name="Slide Number Placeholder 3"/>
          <p:cNvSpPr>
            <a:spLocks noGrp="1"/>
          </p:cNvSpPr>
          <p:nvPr>
            <p:ph type="sldNum" sz="quarter" idx="5"/>
          </p:nvPr>
        </p:nvSpPr>
        <p:spPr/>
        <p:txBody>
          <a:bodyPr/>
          <a:lstStyle/>
          <a:p>
            <a:pPr rtl="0"/>
            <a:fld id="{5641018C-6CAF-B84E-B92C-ECB119457FBA}" type="slidenum">
              <a:rPr/>
              <a:t>81</a:t>
            </a:fld>
            <a:endParaRPr/>
          </a:p>
        </p:txBody>
      </p:sp>
    </p:spTree>
    <p:extLst>
      <p:ext uri="{BB962C8B-B14F-4D97-AF65-F5344CB8AC3E}">
        <p14:creationId xmlns:p14="http://schemas.microsoft.com/office/powerpoint/2010/main" val="2569547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D819B98F-115B-489C-95E9-81EEE04A0A96}" type="slidenum">
              <a:rPr lang="zh-CN" altLang="en-US" smtClean="0"/>
              <a:pPr/>
              <a:t>82</a:t>
            </a:fld>
            <a:endParaRPr lang="zh-CN" altLang="en-US"/>
          </a:p>
        </p:txBody>
      </p:sp>
    </p:spTree>
    <p:extLst>
      <p:ext uri="{BB962C8B-B14F-4D97-AF65-F5344CB8AC3E}">
        <p14:creationId xmlns:p14="http://schemas.microsoft.com/office/powerpoint/2010/main" val="34352516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12.2 Représentation de l'adresse IPv6</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83</a:t>
            </a:fld>
            <a:endParaRPr/>
          </a:p>
        </p:txBody>
      </p:sp>
    </p:spTree>
    <p:extLst>
      <p:ext uri="{BB962C8B-B14F-4D97-AF65-F5344CB8AC3E}">
        <p14:creationId xmlns:p14="http://schemas.microsoft.com/office/powerpoint/2010/main" val="34120038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D819B98F-115B-489C-95E9-81EEE04A0A96}" type="slidenum">
              <a:rPr lang="zh-CN" altLang="en-US" smtClean="0"/>
              <a:pPr/>
              <a:t>84</a:t>
            </a:fld>
            <a:endParaRPr lang="zh-CN" altLang="en-US"/>
          </a:p>
        </p:txBody>
      </p:sp>
    </p:spTree>
    <p:extLst>
      <p:ext uri="{BB962C8B-B14F-4D97-AF65-F5344CB8AC3E}">
        <p14:creationId xmlns:p14="http://schemas.microsoft.com/office/powerpoint/2010/main" val="24979865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12.3 — Types d'adresses IPv6</a:t>
            </a:r>
          </a:p>
          <a:p>
            <a:pPr rtl="0"/>
            <a:r>
              <a:rPr lang="fr-FR"/>
              <a:t>12.3.2 — Longueur du préfixe IPv6</a:t>
            </a:r>
          </a:p>
        </p:txBody>
      </p:sp>
      <p:sp>
        <p:nvSpPr>
          <p:cNvPr id="4" name="Slide Number Placeholder 3"/>
          <p:cNvSpPr>
            <a:spLocks noGrp="1"/>
          </p:cNvSpPr>
          <p:nvPr>
            <p:ph type="sldNum" sz="quarter" idx="5"/>
          </p:nvPr>
        </p:nvSpPr>
        <p:spPr/>
        <p:txBody>
          <a:bodyPr/>
          <a:lstStyle/>
          <a:p>
            <a:pPr rtl="0"/>
            <a:fld id="{5641018C-6CAF-B84E-B92C-ECB119457FBA}" type="slidenum">
              <a:rPr/>
              <a:t>85</a:t>
            </a:fld>
            <a:endParaRPr/>
          </a:p>
        </p:txBody>
      </p:sp>
    </p:spTree>
    <p:extLst>
      <p:ext uri="{BB962C8B-B14F-4D97-AF65-F5344CB8AC3E}">
        <p14:creationId xmlns:p14="http://schemas.microsoft.com/office/powerpoint/2010/main" val="4926556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85800"/>
            <a:ext cx="6330950" cy="3429000"/>
          </a:xfrm>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D819B98F-115B-489C-95E9-81EEE04A0A96}" type="slidenum">
              <a:rPr lang="zh-CN" altLang="en-US" smtClean="0"/>
              <a:pPr/>
              <a:t>86</a:t>
            </a:fld>
            <a:endParaRPr lang="zh-CN" altLang="en-US"/>
          </a:p>
        </p:txBody>
      </p:sp>
    </p:spTree>
    <p:extLst>
      <p:ext uri="{BB962C8B-B14F-4D97-AF65-F5344CB8AC3E}">
        <p14:creationId xmlns:p14="http://schemas.microsoft.com/office/powerpoint/2010/main" val="9986750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12.2 Types d'adresses IPv4</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87</a:t>
            </a:fld>
            <a:endParaRPr/>
          </a:p>
        </p:txBody>
      </p:sp>
    </p:spTree>
    <p:extLst>
      <p:ext uri="{BB962C8B-B14F-4D97-AF65-F5344CB8AC3E}">
        <p14:creationId xmlns:p14="http://schemas.microsoft.com/office/powerpoint/2010/main" val="1002050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12.3 — Types d'adresses IPv6</a:t>
            </a:r>
          </a:p>
          <a:p>
            <a:pPr rtl="0"/>
            <a:r>
              <a:rPr lang="fr-FR"/>
              <a:t>12.3.1 - Monodiffusion, multidiffusion, anycast</a:t>
            </a:r>
          </a:p>
        </p:txBody>
      </p:sp>
      <p:sp>
        <p:nvSpPr>
          <p:cNvPr id="4" name="Slide Number Placeholder 3"/>
          <p:cNvSpPr>
            <a:spLocks noGrp="1"/>
          </p:cNvSpPr>
          <p:nvPr>
            <p:ph type="sldNum" sz="quarter" idx="5"/>
          </p:nvPr>
        </p:nvSpPr>
        <p:spPr/>
        <p:txBody>
          <a:bodyPr/>
          <a:lstStyle/>
          <a:p>
            <a:pPr rtl="0"/>
            <a:fld id="{5641018C-6CAF-B84E-B92C-ECB119457FBA}" type="slidenum">
              <a:rPr/>
              <a:t>88</a:t>
            </a:fld>
            <a:endParaRPr/>
          </a:p>
        </p:txBody>
      </p:sp>
    </p:spTree>
    <p:extLst>
      <p:ext uri="{BB962C8B-B14F-4D97-AF65-F5344CB8AC3E}">
        <p14:creationId xmlns:p14="http://schemas.microsoft.com/office/powerpoint/2010/main" val="3371671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D819B98F-115B-489C-95E9-81EEE04A0A96}" type="slidenum">
              <a:rPr lang="zh-CN" altLang="en-US" smtClean="0"/>
              <a:pPr/>
              <a:t>89</a:t>
            </a:fld>
            <a:endParaRPr lang="zh-CN" altLang="en-US"/>
          </a:p>
        </p:txBody>
      </p:sp>
    </p:spTree>
    <p:extLst>
      <p:ext uri="{BB962C8B-B14F-4D97-AF65-F5344CB8AC3E}">
        <p14:creationId xmlns:p14="http://schemas.microsoft.com/office/powerpoint/2010/main" val="3702021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10 - Configuration de Base du Routeur</a:t>
            </a:r>
          </a:p>
          <a:p>
            <a:pPr rtl="0"/>
            <a:r>
              <a:rPr lang="fr-FR"/>
              <a:t>10.2 — Configurer les interfaces</a:t>
            </a:r>
          </a:p>
          <a:p>
            <a:pPr rtl="0"/>
            <a:r>
              <a:rPr lang="fr-FR"/>
              <a:t>10.2.2 — Exemple de Configuration des Interfaces de Routeur (suite)</a:t>
            </a:r>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18311269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D819B98F-115B-489C-95E9-81EEE04A0A96}" type="slidenum">
              <a:rPr lang="zh-CN" altLang="en-US" smtClean="0"/>
              <a:pPr/>
              <a:t>90</a:t>
            </a:fld>
            <a:endParaRPr lang="zh-CN" altLang="en-US"/>
          </a:p>
        </p:txBody>
      </p:sp>
    </p:spTree>
    <p:extLst>
      <p:ext uri="{BB962C8B-B14F-4D97-AF65-F5344CB8AC3E}">
        <p14:creationId xmlns:p14="http://schemas.microsoft.com/office/powerpoint/2010/main" val="25072499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12.3 — Types d'adresses IPv6</a:t>
            </a:r>
          </a:p>
          <a:p>
            <a:pPr rtl="0"/>
            <a:r>
              <a:rPr lang="fr-FR"/>
              <a:t>12.3.5 — GUA IPv6</a:t>
            </a:r>
          </a:p>
        </p:txBody>
      </p:sp>
      <p:sp>
        <p:nvSpPr>
          <p:cNvPr id="4" name="Slide Number Placeholder 3"/>
          <p:cNvSpPr>
            <a:spLocks noGrp="1"/>
          </p:cNvSpPr>
          <p:nvPr>
            <p:ph type="sldNum" sz="quarter" idx="5"/>
          </p:nvPr>
        </p:nvSpPr>
        <p:spPr/>
        <p:txBody>
          <a:bodyPr/>
          <a:lstStyle/>
          <a:p>
            <a:pPr rtl="0"/>
            <a:fld id="{5641018C-6CAF-B84E-B92C-ECB119457FBA}" type="slidenum">
              <a:rPr/>
              <a:t>91</a:t>
            </a:fld>
            <a:endParaRPr/>
          </a:p>
        </p:txBody>
      </p:sp>
    </p:spTree>
    <p:extLst>
      <p:ext uri="{BB962C8B-B14F-4D97-AF65-F5344CB8AC3E}">
        <p14:creationId xmlns:p14="http://schemas.microsoft.com/office/powerpoint/2010/main" val="7351598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12.3 — Types d'adresses IPv6</a:t>
            </a:r>
          </a:p>
          <a:p>
            <a:pPr rtl="0"/>
            <a:r>
              <a:rPr lang="fr-FR"/>
              <a:t>12.3.5 — Structure GUA IPv6</a:t>
            </a:r>
          </a:p>
        </p:txBody>
      </p:sp>
      <p:sp>
        <p:nvSpPr>
          <p:cNvPr id="4" name="Slide Number Placeholder 3"/>
          <p:cNvSpPr>
            <a:spLocks noGrp="1"/>
          </p:cNvSpPr>
          <p:nvPr>
            <p:ph type="sldNum" sz="quarter" idx="5"/>
          </p:nvPr>
        </p:nvSpPr>
        <p:spPr/>
        <p:txBody>
          <a:bodyPr/>
          <a:lstStyle/>
          <a:p>
            <a:pPr rtl="0"/>
            <a:fld id="{5641018C-6CAF-B84E-B92C-ECB119457FBA}" type="slidenum">
              <a:rPr/>
              <a:t>92</a:t>
            </a:fld>
            <a:endParaRPr/>
          </a:p>
        </p:txBody>
      </p:sp>
    </p:spTree>
    <p:extLst>
      <p:ext uri="{BB962C8B-B14F-4D97-AF65-F5344CB8AC3E}">
        <p14:creationId xmlns:p14="http://schemas.microsoft.com/office/powerpoint/2010/main" val="19529114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12.3 — Types d'adresses IPv6</a:t>
            </a:r>
          </a:p>
          <a:p>
            <a:pPr rtl="0"/>
            <a:r>
              <a:rPr lang="fr-FR"/>
              <a:t>12.3.6 — LLA IPv6</a:t>
            </a:r>
          </a:p>
          <a:p>
            <a:pPr rtl="0"/>
            <a:r>
              <a:rPr lang="fr-FR"/>
              <a:t>12.3.7 — Vérifiez votre compréhension — Types d'adresses IPv6</a:t>
            </a:r>
          </a:p>
        </p:txBody>
      </p:sp>
      <p:sp>
        <p:nvSpPr>
          <p:cNvPr id="4" name="Slide Number Placeholder 3"/>
          <p:cNvSpPr>
            <a:spLocks noGrp="1"/>
          </p:cNvSpPr>
          <p:nvPr>
            <p:ph type="sldNum" sz="quarter" idx="5"/>
          </p:nvPr>
        </p:nvSpPr>
        <p:spPr/>
        <p:txBody>
          <a:bodyPr/>
          <a:lstStyle/>
          <a:p>
            <a:pPr rtl="0"/>
            <a:fld id="{5641018C-6CAF-B84E-B92C-ECB119457FBA}" type="slidenum">
              <a:rPr/>
              <a:t>93</a:t>
            </a:fld>
            <a:endParaRPr/>
          </a:p>
        </p:txBody>
      </p:sp>
    </p:spTree>
    <p:extLst>
      <p:ext uri="{BB962C8B-B14F-4D97-AF65-F5344CB8AC3E}">
        <p14:creationId xmlns:p14="http://schemas.microsoft.com/office/powerpoint/2010/main" val="35159651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12.4- Configuration statique GUA et LLA</a:t>
            </a:r>
          </a:p>
        </p:txBody>
      </p:sp>
      <p:sp>
        <p:nvSpPr>
          <p:cNvPr id="4" name="Slide Number Placeholder 3"/>
          <p:cNvSpPr>
            <a:spLocks noGrp="1"/>
          </p:cNvSpPr>
          <p:nvPr>
            <p:ph type="sldNum" sz="quarter" idx="10"/>
          </p:nvPr>
        </p:nvSpPr>
        <p:spPr/>
        <p:txBody>
          <a:bodyPr/>
          <a:lstStyle/>
          <a:p>
            <a:pPr rtl="0"/>
            <a:fld id="{5641018C-6CAF-B84E-B92C-ECB119457FBA}" type="slidenum">
              <a:rPr/>
              <a:t>94</a:t>
            </a:fld>
            <a:endParaRPr/>
          </a:p>
        </p:txBody>
      </p:sp>
    </p:spTree>
    <p:extLst>
      <p:ext uri="{BB962C8B-B14F-4D97-AF65-F5344CB8AC3E}">
        <p14:creationId xmlns:p14="http://schemas.microsoft.com/office/powerpoint/2010/main" val="33299370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12.4 – Configuration statique GUA et LLA</a:t>
            </a:r>
          </a:p>
          <a:p>
            <a:pPr rtl="0"/>
            <a:r>
              <a:rPr lang="fr-FR"/>
              <a:t>12.4.1 — Configuration GUA statique sur un routeur</a:t>
            </a:r>
          </a:p>
        </p:txBody>
      </p:sp>
      <p:sp>
        <p:nvSpPr>
          <p:cNvPr id="4" name="Slide Number Placeholder 3"/>
          <p:cNvSpPr>
            <a:spLocks noGrp="1"/>
          </p:cNvSpPr>
          <p:nvPr>
            <p:ph type="sldNum" sz="quarter" idx="5"/>
          </p:nvPr>
        </p:nvSpPr>
        <p:spPr/>
        <p:txBody>
          <a:bodyPr/>
          <a:lstStyle/>
          <a:p>
            <a:pPr rtl="0"/>
            <a:fld id="{5641018C-6CAF-B84E-B92C-ECB119457FBA}" type="slidenum">
              <a:rPr/>
              <a:t>95</a:t>
            </a:fld>
            <a:endParaRPr/>
          </a:p>
        </p:txBody>
      </p:sp>
    </p:spTree>
    <p:extLst>
      <p:ext uri="{BB962C8B-B14F-4D97-AF65-F5344CB8AC3E}">
        <p14:creationId xmlns:p14="http://schemas.microsoft.com/office/powerpoint/2010/main" val="42153345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12.4 – Configuration statique GUA et LLA</a:t>
            </a:r>
          </a:p>
          <a:p>
            <a:pPr rtl="0"/>
            <a:r>
              <a:rPr lang="fr-FR"/>
              <a:t>12.4.2 — Configuration GUA statique sur un hôte Windows</a:t>
            </a:r>
          </a:p>
        </p:txBody>
      </p:sp>
      <p:sp>
        <p:nvSpPr>
          <p:cNvPr id="4" name="Slide Number Placeholder 3"/>
          <p:cNvSpPr>
            <a:spLocks noGrp="1"/>
          </p:cNvSpPr>
          <p:nvPr>
            <p:ph type="sldNum" sz="quarter" idx="5"/>
          </p:nvPr>
        </p:nvSpPr>
        <p:spPr/>
        <p:txBody>
          <a:bodyPr/>
          <a:lstStyle/>
          <a:p>
            <a:pPr rtl="0"/>
            <a:fld id="{5641018C-6CAF-B84E-B92C-ECB119457FBA}" type="slidenum">
              <a:rPr/>
              <a:t>96</a:t>
            </a:fld>
            <a:endParaRPr/>
          </a:p>
        </p:txBody>
      </p:sp>
    </p:spTree>
    <p:extLst>
      <p:ext uri="{BB962C8B-B14F-4D97-AF65-F5344CB8AC3E}">
        <p14:creationId xmlns:p14="http://schemas.microsoft.com/office/powerpoint/2010/main" val="14835712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12.4 – Configuration statique GUA et LLA</a:t>
            </a:r>
          </a:p>
          <a:p>
            <a:pPr rtl="0"/>
            <a:r>
              <a:rPr lang="fr-FR"/>
              <a:t>12.4.3 — Configuration GUA statique d'une adresse monodiffusion lien-local</a:t>
            </a:r>
          </a:p>
          <a:p>
            <a:pPr rtl="0"/>
            <a:r>
              <a:rPr lang="fr-FR"/>
              <a:t>12.4.4 — Vérificateur de syntaxe — Configuration statique GUA et LLA</a:t>
            </a:r>
          </a:p>
        </p:txBody>
      </p:sp>
      <p:sp>
        <p:nvSpPr>
          <p:cNvPr id="4" name="Slide Number Placeholder 3"/>
          <p:cNvSpPr>
            <a:spLocks noGrp="1"/>
          </p:cNvSpPr>
          <p:nvPr>
            <p:ph type="sldNum" sz="quarter" idx="5"/>
          </p:nvPr>
        </p:nvSpPr>
        <p:spPr/>
        <p:txBody>
          <a:bodyPr/>
          <a:lstStyle/>
          <a:p>
            <a:pPr rtl="0"/>
            <a:fld id="{5641018C-6CAF-B84E-B92C-ECB119457FBA}" type="slidenum">
              <a:rPr/>
              <a:t>97</a:t>
            </a:fld>
            <a:endParaRPr/>
          </a:p>
        </p:txBody>
      </p:sp>
    </p:spTree>
    <p:extLst>
      <p:ext uri="{BB962C8B-B14F-4D97-AF65-F5344CB8AC3E}">
        <p14:creationId xmlns:p14="http://schemas.microsoft.com/office/powerpoint/2010/main" val="8228251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12- Adressage IPv6</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12.5 Adressage dynamique IPv4 pour les IPv6 GUA</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98</a:t>
            </a:fld>
            <a:endParaRPr/>
          </a:p>
        </p:txBody>
      </p:sp>
    </p:spTree>
    <p:extLst>
      <p:ext uri="{BB962C8B-B14F-4D97-AF65-F5344CB8AC3E}">
        <p14:creationId xmlns:p14="http://schemas.microsoft.com/office/powerpoint/2010/main" val="31142965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12 — Adressage IPv6</a:t>
            </a:r>
          </a:p>
          <a:p>
            <a:pPr rtl="0"/>
            <a:r>
              <a:rPr lang="fr-FR"/>
              <a:t>12.5 — Adressage dynamique pour les IPv6 GUA</a:t>
            </a:r>
          </a:p>
          <a:p>
            <a:pPr rtl="0"/>
            <a:r>
              <a:rPr lang="fr-FR"/>
              <a:t>12.5.1 — Messages RS et AR</a:t>
            </a:r>
          </a:p>
        </p:txBody>
      </p:sp>
      <p:sp>
        <p:nvSpPr>
          <p:cNvPr id="4" name="Slide Number Placeholder 3"/>
          <p:cNvSpPr>
            <a:spLocks noGrp="1"/>
          </p:cNvSpPr>
          <p:nvPr>
            <p:ph type="sldNum" sz="quarter" idx="5"/>
          </p:nvPr>
        </p:nvSpPr>
        <p:spPr/>
        <p:txBody>
          <a:bodyPr/>
          <a:lstStyle/>
          <a:p>
            <a:pPr rtl="0"/>
            <a:fld id="{5641018C-6CAF-B84E-B92C-ECB119457FBA}" type="slidenum">
              <a:rPr/>
              <a:t>99</a:t>
            </a:fld>
            <a:endParaRPr/>
          </a:p>
        </p:txBody>
      </p:sp>
    </p:spTree>
    <p:extLst>
      <p:ext uri="{BB962C8B-B14F-4D97-AF65-F5344CB8AC3E}">
        <p14:creationId xmlns:p14="http://schemas.microsoft.com/office/powerpoint/2010/main" val="2109582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 y="0"/>
            <a:ext cx="9144000" cy="964395"/>
          </a:xfrm>
        </p:spPr>
        <p:txBody>
          <a:bodyPr/>
          <a:lstStyle/>
          <a:p>
            <a:r>
              <a:rPr lang="fr-FR" altLang="zh-CN" smtClean="0"/>
              <a:t>Cliquez sur l'icône pour ajouter une image</a:t>
            </a:r>
            <a:endParaRPr lang="zh-CN" altLang="en-US"/>
          </a:p>
        </p:txBody>
      </p:sp>
      <p:sp>
        <p:nvSpPr>
          <p:cNvPr id="4" name="图片占位符 3"/>
          <p:cNvSpPr>
            <a:spLocks noGrp="1"/>
          </p:cNvSpPr>
          <p:nvPr>
            <p:ph type="pic" sz="quarter" idx="11"/>
          </p:nvPr>
        </p:nvSpPr>
        <p:spPr>
          <a:xfrm>
            <a:off x="571472" y="1178709"/>
            <a:ext cx="2456364" cy="1745312"/>
          </a:xfrm>
        </p:spPr>
        <p:txBody>
          <a:bodyPr/>
          <a:lstStyle/>
          <a:p>
            <a:r>
              <a:rPr lang="fr-FR" altLang="zh-CN" smtClean="0"/>
              <a:t>Cliquez sur l'icône pour ajouter une image</a:t>
            </a:r>
            <a:endParaRPr lang="zh-CN" altLang="en-US"/>
          </a:p>
        </p:txBody>
      </p:sp>
      <p:sp>
        <p:nvSpPr>
          <p:cNvPr id="5" name="图片占位符 3"/>
          <p:cNvSpPr>
            <a:spLocks noGrp="1"/>
          </p:cNvSpPr>
          <p:nvPr>
            <p:ph type="pic" sz="quarter" idx="12"/>
          </p:nvPr>
        </p:nvSpPr>
        <p:spPr>
          <a:xfrm>
            <a:off x="571472" y="3053956"/>
            <a:ext cx="2456364" cy="1745312"/>
          </a:xfrm>
        </p:spPr>
        <p:txBody>
          <a:bodyPr/>
          <a:lstStyle/>
          <a:p>
            <a:r>
              <a:rPr lang="fr-FR" altLang="zh-CN" smtClean="0"/>
              <a:t>Cliquez sur l'icône pour ajouter une image</a:t>
            </a:r>
            <a:endParaRPr lang="zh-CN" altLang="en-US"/>
          </a:p>
        </p:txBody>
      </p:sp>
    </p:spTree>
    <p:extLst>
      <p:ext uri="{BB962C8B-B14F-4D97-AF65-F5344CB8AC3E}">
        <p14:creationId xmlns:p14="http://schemas.microsoft.com/office/powerpoint/2010/main" val="87292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与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 y="0"/>
            <a:ext cx="9144000" cy="964395"/>
          </a:xfrm>
        </p:spPr>
        <p:txBody>
          <a:bodyPr/>
          <a:lstStyle/>
          <a:p>
            <a:r>
              <a:rPr lang="fr-FR" altLang="zh-CN" smtClean="0"/>
              <a:t>Cliquez sur l'icône pour ajouter une image</a:t>
            </a:r>
            <a:endParaRPr lang="zh-CN" altLang="en-US"/>
          </a:p>
        </p:txBody>
      </p:sp>
    </p:spTree>
    <p:extLst>
      <p:ext uri="{BB962C8B-B14F-4D97-AF65-F5344CB8AC3E}">
        <p14:creationId xmlns:p14="http://schemas.microsoft.com/office/powerpoint/2010/main" val="109748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76473" y="4741653"/>
            <a:ext cx="2849053"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 id="2147484032" r:id="rId15"/>
    <p:sldLayoutId id="2147484033" r:id="rId16"/>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9.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2.xml"/><Relationship Id="rId1" Type="http://schemas.openxmlformats.org/officeDocument/2006/relationships/slideLayout" Target="../slideLayouts/slideLayout16.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8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6.xml"/><Relationship Id="rId1" Type="http://schemas.openxmlformats.org/officeDocument/2006/relationships/slideLayout" Target="../slideLayouts/slideLayout16.xml"/><Relationship Id="rId4" Type="http://schemas.openxmlformats.org/officeDocument/2006/relationships/image" Target="../media/image43.gi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9.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0.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10 : Configuration de Base du Routeur</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Vérification de la Configuration de l'Interface</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7870825" cy="884985"/>
          </a:xfrm>
        </p:spPr>
        <p:txBody>
          <a:bodyPr/>
          <a:lstStyle/>
          <a:p>
            <a:pPr marL="0" indent="0" algn="l" rtl="0"/>
            <a:r>
              <a:rPr lang="fr-FR">
                <a:solidFill>
                  <a:srgbClr val="000000"/>
                </a:solidFill>
              </a:rPr>
              <a:t>Pour vérifier la configuration de l'interface, utilisez les commandes </a:t>
            </a:r>
            <a:r>
              <a:rPr lang="fr-FR" b="1">
                <a:solidFill>
                  <a:srgbClr val="000000"/>
                </a:solidFill>
              </a:rPr>
              <a:t>show ip interface brief </a:t>
            </a:r>
            <a:r>
              <a:rPr lang="fr-FR">
                <a:solidFill>
                  <a:srgbClr val="000000"/>
                </a:solidFill>
              </a:rPr>
              <a:t>et </a:t>
            </a:r>
            <a:r>
              <a:rPr lang="fr-FR" b="1">
                <a:solidFill>
                  <a:srgbClr val="000000"/>
                </a:solidFill>
              </a:rPr>
              <a:t>show ipv6 interface brief </a:t>
            </a:r>
            <a:r>
              <a:rPr lang="fr-FR">
                <a:solidFill>
                  <a:srgbClr val="000000"/>
                </a:solidFill>
              </a:rPr>
              <a:t>illustrées ici :</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7" y="5576207"/>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17B97E3D-C6EF-4A93-B49A-A6755E6AE1C3}"/>
              </a:ext>
            </a:extLst>
          </p:cNvPr>
          <p:cNvSpPr txBox="1"/>
          <p:nvPr/>
        </p:nvSpPr>
        <p:spPr>
          <a:xfrm>
            <a:off x="1721391" y="1940923"/>
            <a:ext cx="5701218" cy="784830"/>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a:t>
            </a:r>
            <a:r>
              <a:rPr lang="fr-FR" sz="900" b="1">
                <a:solidFill>
                  <a:schemeClr val="bg1"/>
                </a:solidFill>
                <a:latin typeface="Courier New" panose="02070309020205020404" pitchFamily="49" charset="0"/>
                <a:cs typeface="Courier New" panose="02070309020205020404" pitchFamily="49" charset="0"/>
              </a:rPr>
              <a:t>show ip interface brief</a:t>
            </a:r>
          </a:p>
          <a:p>
            <a:pPr rtl="0"/>
            <a:r>
              <a:rPr lang="fr-FR" sz="900">
                <a:solidFill>
                  <a:schemeClr val="bg1"/>
                </a:solidFill>
                <a:latin typeface="Courier New" panose="02070309020205020404" pitchFamily="49" charset="0"/>
                <a:cs typeface="Courier New" panose="02070309020205020404" pitchFamily="49" charset="0"/>
              </a:rPr>
              <a:t>Interface IP-Address OK? Method Status Protocol </a:t>
            </a:r>
          </a:p>
          <a:p>
            <a:pPr rtl="0"/>
            <a:r>
              <a:rPr lang="fr-FR" sz="900">
                <a:solidFill>
                  <a:schemeClr val="bg1"/>
                </a:solidFill>
                <a:latin typeface="Courier New" panose="02070309020205020404" pitchFamily="49" charset="0"/>
                <a:cs typeface="Courier New" panose="02070309020205020404" pitchFamily="49" charset="0"/>
              </a:rPr>
              <a:t>GigabitEthernet0/0/0 192.168.10.1 YES manual up up </a:t>
            </a:r>
          </a:p>
          <a:p>
            <a:pPr rtl="0"/>
            <a:r>
              <a:rPr lang="fr-FR" sz="900">
                <a:solidFill>
                  <a:schemeClr val="bg1"/>
                </a:solidFill>
                <a:latin typeface="Courier New" panose="02070309020205020404" pitchFamily="49" charset="0"/>
                <a:cs typeface="Courier New" panose="02070309020205020404" pitchFamily="49" charset="0"/>
              </a:rPr>
              <a:t>GigabiteThernet0/0/1 209.165.200.225 OUI manuel up </a:t>
            </a:r>
          </a:p>
          <a:p>
            <a:pPr rtl="0"/>
            <a:r>
              <a:rPr lang="fr-FR" sz="900">
                <a:solidFill>
                  <a:schemeClr val="bg1"/>
                </a:solidFill>
                <a:latin typeface="Courier New" panose="02070309020205020404" pitchFamily="49" charset="0"/>
                <a:cs typeface="Courier New" panose="02070309020205020404" pitchFamily="49" charset="0"/>
              </a:rPr>
              <a:t>Vlan1 unassigned YES unset administratively down down </a:t>
            </a:r>
          </a:p>
        </p:txBody>
      </p:sp>
      <p:sp>
        <p:nvSpPr>
          <p:cNvPr id="7" name="TextBox 6">
            <a:extLst>
              <a:ext uri="{FF2B5EF4-FFF2-40B4-BE49-F238E27FC236}">
                <a16:creationId xmlns:a16="http://schemas.microsoft.com/office/drawing/2014/main" id="{6D9205F4-B6F7-4CBB-9733-95EEED388FC7}"/>
              </a:ext>
            </a:extLst>
          </p:cNvPr>
          <p:cNvSpPr txBox="1"/>
          <p:nvPr/>
        </p:nvSpPr>
        <p:spPr>
          <a:xfrm>
            <a:off x="1721391" y="2907887"/>
            <a:ext cx="5701218" cy="1477328"/>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a:t>
            </a:r>
            <a:r>
              <a:rPr lang="fr-FR" sz="900" b="1">
                <a:solidFill>
                  <a:schemeClr val="bg1"/>
                </a:solidFill>
                <a:latin typeface="Courier New" panose="02070309020205020404" pitchFamily="49" charset="0"/>
                <a:cs typeface="Courier New" panose="02070309020205020404" pitchFamily="49" charset="0"/>
              </a:rPr>
              <a:t>show ipv6 interface brief</a:t>
            </a:r>
          </a:p>
          <a:p>
            <a:pPr rtl="0"/>
            <a:r>
              <a:rPr lang="fr-FR" sz="900">
                <a:solidFill>
                  <a:schemeClr val="bg1"/>
                </a:solidFill>
                <a:latin typeface="Courier New" panose="02070309020205020404" pitchFamily="49" charset="0"/>
                <a:cs typeface="Courier New" panose="02070309020205020404" pitchFamily="49" charset="0"/>
              </a:rPr>
              <a:t>GigabitEthernet0/0/0 [up/up]</a:t>
            </a:r>
          </a:p>
          <a:p>
            <a:pPr rtl="0"/>
            <a:r>
              <a:rPr lang="fr-FR" sz="900">
                <a:solidFill>
                  <a:schemeClr val="bg1"/>
                </a:solidFill>
                <a:latin typeface="Courier New" panose="02070309020205020404" pitchFamily="49" charset="0"/>
                <a:cs typeface="Courier New" panose="02070309020205020404" pitchFamily="49" charset="0"/>
              </a:rPr>
              <a:t>    FE80::201:C9FF:FE89:4501</a:t>
            </a:r>
          </a:p>
          <a:p>
            <a:pPr rtl="0"/>
            <a:r>
              <a:rPr lang="fr-FR" sz="900">
                <a:solidFill>
                  <a:schemeClr val="bg1"/>
                </a:solidFill>
                <a:latin typeface="Courier New" panose="02070309020205020404" pitchFamily="49" charset="0"/>
                <a:cs typeface="Courier New" panose="02070309020205020404" pitchFamily="49" charset="0"/>
              </a:rPr>
              <a:t>    2001:DB8:ACAD:10::1</a:t>
            </a:r>
          </a:p>
          <a:p>
            <a:pPr rtl="0"/>
            <a:r>
              <a:rPr lang="fr-FR" sz="900">
                <a:solidFill>
                  <a:schemeClr val="bg1"/>
                </a:solidFill>
                <a:latin typeface="Courier New" panose="02070309020205020404" pitchFamily="49" charset="0"/>
                <a:cs typeface="Courier New" panose="02070309020205020404" pitchFamily="49" charset="0"/>
              </a:rPr>
              <a:t>GigabitEthernet0/0/1 [up/up]</a:t>
            </a:r>
          </a:p>
          <a:p>
            <a:pPr rtl="0"/>
            <a:r>
              <a:rPr lang="fr-FR" sz="900">
                <a:solidFill>
                  <a:schemeClr val="bg1"/>
                </a:solidFill>
                <a:latin typeface="Courier New" panose="02070309020205020404" pitchFamily="49" charset="0"/>
                <a:cs typeface="Courier New" panose="02070309020205020404" pitchFamily="49" charset="0"/>
              </a:rPr>
              <a:t>    FE80: :201:C9FF:FE 89:4502</a:t>
            </a:r>
          </a:p>
          <a:p>
            <a:pPr rtl="0"/>
            <a:r>
              <a:rPr lang="fr-FR" sz="900">
                <a:solidFill>
                  <a:schemeClr val="bg1"/>
                </a:solidFill>
                <a:latin typeface="Courier New" panose="02070309020205020404" pitchFamily="49" charset="0"/>
                <a:cs typeface="Courier New" panose="02070309020205020404" pitchFamily="49" charset="0"/>
              </a:rPr>
              <a:t>    2001:DB8:FEED:224::1</a:t>
            </a:r>
          </a:p>
          <a:p>
            <a:pPr rtl="0"/>
            <a:r>
              <a:rPr lang="fr-FR" sz="900">
                <a:solidFill>
                  <a:schemeClr val="bg1"/>
                </a:solidFill>
                <a:latin typeface="Courier New" panose="02070309020205020404" pitchFamily="49" charset="0"/>
                <a:cs typeface="Courier New" panose="02070309020205020404" pitchFamily="49" charset="0"/>
              </a:rPr>
              <a:t>Vlan1 [administratively down/down]</a:t>
            </a:r>
          </a:p>
          <a:p>
            <a:pPr rtl="0"/>
            <a:r>
              <a:rPr lang="fr-FR" sz="900">
                <a:solidFill>
                  <a:schemeClr val="bg1"/>
                </a:solidFill>
                <a:latin typeface="Courier New" panose="02070309020205020404" pitchFamily="49" charset="0"/>
                <a:cs typeface="Courier New" panose="02070309020205020404" pitchFamily="49" charset="0"/>
              </a:rPr>
              <a:t>    unassigned </a:t>
            </a:r>
          </a:p>
          <a:p>
            <a:pPr rtl="0"/>
            <a:r>
              <a:rPr lang="fr-FR" sz="900">
                <a:solidFill>
                  <a:schemeClr val="bg1"/>
                </a:solidFill>
                <a:latin typeface="Courier New" panose="02070309020205020404" pitchFamily="49" charset="0"/>
                <a:cs typeface="Courier New" panose="02070309020205020404" pitchFamily="49" charset="0"/>
              </a:rPr>
              <a:t>R1#</a:t>
            </a:r>
          </a:p>
        </p:txBody>
      </p:sp>
    </p:spTree>
    <p:extLst>
      <p:ext uri="{BB962C8B-B14F-4D97-AF65-F5344CB8AC3E}">
        <p14:creationId xmlns:p14="http://schemas.microsoft.com/office/powerpoint/2010/main" val="302534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Méthode 1: SLAAC</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8135151" cy="1654884"/>
          </a:xfrm>
        </p:spPr>
        <p:txBody>
          <a:bodyPr/>
          <a:lstStyle/>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SLAAC permet à un périphérique de configurer une GUA sans les services de DHCPv6. </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Les périphériques obtiennent les informations nécessaires pour configurer une GUA à partir des messages RA ICMPv6 du routeur local.</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 préfixe est fourni par l'RA et le périphérique utilise soit la méthode EUI-64, soit la méthode de génération aléatoire pour créer un ID d'interface.</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785A69E3-A7F8-4358-A22F-56AA5CCA3457}"/>
              </a:ext>
            </a:extLst>
          </p:cNvPr>
          <p:cNvPicPr>
            <a:picLocks noChangeAspect="1"/>
          </p:cNvPicPr>
          <p:nvPr/>
        </p:nvPicPr>
        <p:blipFill>
          <a:blip r:embed="rId3"/>
          <a:stretch>
            <a:fillRect/>
          </a:stretch>
        </p:blipFill>
        <p:spPr>
          <a:xfrm>
            <a:off x="1660124" y="2849792"/>
            <a:ext cx="5061211" cy="1716763"/>
          </a:xfrm>
          <a:prstGeom prst="rect">
            <a:avLst/>
          </a:prstGeom>
        </p:spPr>
      </p:pic>
    </p:spTree>
    <p:extLst>
      <p:ext uri="{BB962C8B-B14F-4D97-AF65-F5344CB8AC3E}">
        <p14:creationId xmlns:p14="http://schemas.microsoft.com/office/powerpoint/2010/main" val="29468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Méthode 2: SLAAC et DHCP sans état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8135151" cy="2403472"/>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Un RA peut demander à un périphérique d'utiliser à la fois SLAAC et DHCPv6 sans état. </a:t>
            </a:r>
          </a:p>
          <a:p>
            <a:pPr marL="0" indent="0" algn="l" defTabSz="684213" rtl="0" fontAlgn="base">
              <a:spcBef>
                <a:spcPts val="600"/>
              </a:spcBef>
              <a:spcAft>
                <a:spcPts val="600"/>
              </a:spcAft>
              <a:buClr>
                <a:schemeClr val="tx2"/>
              </a:buClr>
              <a:buSzPct val="90000"/>
            </a:pPr>
            <a:r>
              <a:rPr lang="fr-FR" sz="1600">
                <a:solidFill>
                  <a:srgbClr val="000000"/>
                </a:solidFill>
              </a:rPr>
              <a:t>Le message RA suggère que les appareils utilisent les éléments suivants:</a:t>
            </a:r>
          </a:p>
          <a:p>
            <a:pPr marL="315973" lvl="2" rtl="0">
              <a:spcAft>
                <a:spcPts val="600"/>
              </a:spcAft>
              <a:buSzPct val="90000"/>
              <a:buFont typeface="Arial" panose="020B0604020202020204" pitchFamily="34" charset="0"/>
              <a:buChar char="•"/>
            </a:pPr>
            <a:r>
              <a:rPr lang="fr-FR" sz="1600">
                <a:solidFill>
                  <a:srgbClr val="000000"/>
                </a:solidFill>
              </a:rPr>
              <a:t>SLAAC pour créer sa propre IPv6 GUA</a:t>
            </a:r>
          </a:p>
          <a:p>
            <a:pPr marL="315973" lvl="2" rtl="0">
              <a:spcAft>
                <a:spcPts val="600"/>
              </a:spcAft>
              <a:buSzPct val="90000"/>
              <a:buFont typeface="Arial" panose="020B0604020202020204" pitchFamily="34" charset="0"/>
              <a:buChar char="•"/>
            </a:pPr>
            <a:r>
              <a:rPr lang="fr-FR" sz="1600">
                <a:solidFill>
                  <a:srgbClr val="000000"/>
                </a:solidFill>
              </a:rPr>
              <a:t>l'adresse link-local du routeur, l'adresse IPv6 source du message d'annonce de routeur comme adresse de la passerelle par défaut.</a:t>
            </a:r>
          </a:p>
          <a:p>
            <a:pPr marL="315973" lvl="2" rtl="0">
              <a:spcAft>
                <a:spcPts val="600"/>
              </a:spcAft>
              <a:buSzPct val="90000"/>
              <a:buFont typeface="Arial" panose="020B0604020202020204" pitchFamily="34" charset="0"/>
              <a:buChar char="•"/>
            </a:pPr>
            <a:r>
              <a:rPr lang="fr-FR" sz="1600">
                <a:solidFill>
                  <a:srgbClr val="000000"/>
                </a:solidFill>
              </a:rPr>
              <a:t>un serveur DHCPv6 sans état pour obtenir d'autres informations telles que l'adresse d'un serveur DNS et un nom de domaine.</a:t>
            </a:r>
          </a:p>
          <a:p>
            <a:pPr marL="242948" lvl="1" indent="-169863">
              <a:spcAft>
                <a:spcPts val="600"/>
              </a:spcAft>
              <a:buSzPct val="90000"/>
              <a:buFont typeface="Arial" panose="020B0604020202020204" pitchFamily="34" charset="0"/>
              <a:buChar char="•"/>
            </a:pPr>
            <a:endParaRPr lang="en-US" sz="8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E9473035-7613-4908-A09B-92FC6C06B34D}"/>
              </a:ext>
            </a:extLst>
          </p:cNvPr>
          <p:cNvPicPr>
            <a:picLocks noChangeAspect="1"/>
          </p:cNvPicPr>
          <p:nvPr/>
        </p:nvPicPr>
        <p:blipFill>
          <a:blip r:embed="rId3"/>
          <a:stretch>
            <a:fillRect/>
          </a:stretch>
        </p:blipFill>
        <p:spPr>
          <a:xfrm>
            <a:off x="2426068" y="3438523"/>
            <a:ext cx="3613209" cy="1560006"/>
          </a:xfrm>
          <a:prstGeom prst="rect">
            <a:avLst/>
          </a:prstGeom>
        </p:spPr>
      </p:pic>
    </p:spTree>
    <p:extLst>
      <p:ext uri="{BB962C8B-B14F-4D97-AF65-F5344CB8AC3E}">
        <p14:creationId xmlns:p14="http://schemas.microsoft.com/office/powerpoint/2010/main" val="87574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Méthode 3: DHCPv6 avec état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23333" y="620784"/>
            <a:ext cx="8135151" cy="2630416"/>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Un RA peut demander à un périphérique d'utiliser uniquement DHCPv6 avec état.</a:t>
            </a:r>
          </a:p>
          <a:p>
            <a:pPr marL="0" indent="0" algn="l" defTabSz="684213" rtl="0" fontAlgn="base">
              <a:spcBef>
                <a:spcPts val="600"/>
              </a:spcBef>
              <a:spcAft>
                <a:spcPts val="600"/>
              </a:spcAft>
              <a:buClr>
                <a:schemeClr val="tx2"/>
              </a:buClr>
              <a:buSzPct val="90000"/>
            </a:pPr>
            <a:r>
              <a:rPr lang="fr-FR" sz="1600">
                <a:solidFill>
                  <a:srgbClr val="000000"/>
                </a:solidFill>
              </a:rPr>
              <a:t>DHCPv6 avec état est similaire à DHCP pour IPv4. Un périphérique peut recevoir automatiquement une GUA, une longueur de préfixe et les adresses des serveurs DNS à partir d'un serveur DHCPv6 avec état.</a:t>
            </a:r>
          </a:p>
          <a:p>
            <a:pPr marL="0" indent="0" algn="l" defTabSz="684213" rtl="0" fontAlgn="base">
              <a:spcBef>
                <a:spcPts val="600"/>
              </a:spcBef>
              <a:spcAft>
                <a:spcPts val="600"/>
              </a:spcAft>
              <a:buClr>
                <a:schemeClr val="tx2"/>
              </a:buClr>
              <a:buSzPct val="90000"/>
            </a:pPr>
            <a:r>
              <a:rPr lang="fr-FR" sz="1600">
                <a:solidFill>
                  <a:srgbClr val="000000"/>
                </a:solidFill>
              </a:rPr>
              <a:t>Le message RA suggère que les appareils utilisent les éléments suivants:</a:t>
            </a:r>
          </a:p>
          <a:p>
            <a:pPr marL="315973" lvl="2" rtl="0">
              <a:spcAft>
                <a:spcPts val="600"/>
              </a:spcAft>
              <a:buSzPct val="90000"/>
              <a:buFont typeface="Arial" panose="020B0604020202020204" pitchFamily="34" charset="0"/>
              <a:buChar char="•"/>
            </a:pPr>
            <a:r>
              <a:rPr lang="fr-FR" sz="1600">
                <a:solidFill>
                  <a:srgbClr val="000000"/>
                </a:solidFill>
              </a:rPr>
              <a:t>l'adresse link-local du routeur, l'adresse IPv6 source du message d'annonce de routeur comme adresse de la passerelle par défaut.</a:t>
            </a:r>
          </a:p>
          <a:p>
            <a:pPr marL="315973" lvl="2" rtl="0">
              <a:spcAft>
                <a:spcPts val="600"/>
              </a:spcAft>
              <a:buSzPct val="90000"/>
              <a:buFont typeface="Arial" panose="020B0604020202020204" pitchFamily="34" charset="0"/>
              <a:buChar char="•"/>
            </a:pPr>
            <a:r>
              <a:rPr lang="fr-FR" sz="1600">
                <a:solidFill>
                  <a:srgbClr val="000000"/>
                </a:solidFill>
              </a:rPr>
              <a:t>un serveur DHCPv6 avec état pour obtenir une adresse de diffusion globale, l'adresse d'un serveur DNS, un nom de domaine et toutes les autres informations.</a:t>
            </a:r>
          </a:p>
        </p:txBody>
      </p:sp>
      <p:pic>
        <p:nvPicPr>
          <p:cNvPr id="7" name="Picture 6">
            <a:extLst>
              <a:ext uri="{FF2B5EF4-FFF2-40B4-BE49-F238E27FC236}">
                <a16:creationId xmlns:a16="http://schemas.microsoft.com/office/drawing/2014/main" id="{A530BE2A-E711-4139-BAE5-9E0C41986889}"/>
              </a:ext>
            </a:extLst>
          </p:cNvPr>
          <p:cNvPicPr>
            <a:picLocks noChangeAspect="1"/>
          </p:cNvPicPr>
          <p:nvPr/>
        </p:nvPicPr>
        <p:blipFill>
          <a:blip r:embed="rId3"/>
          <a:stretch>
            <a:fillRect/>
          </a:stretch>
        </p:blipFill>
        <p:spPr>
          <a:xfrm>
            <a:off x="2155135" y="3404657"/>
            <a:ext cx="3613209" cy="1560006"/>
          </a:xfrm>
          <a:prstGeom prst="rect">
            <a:avLst/>
          </a:prstGeom>
        </p:spPr>
      </p:pic>
    </p:spTree>
    <p:extLst>
      <p:ext uri="{BB962C8B-B14F-4D97-AF65-F5344CB8AC3E}">
        <p14:creationId xmlns:p14="http://schemas.microsoft.com/office/powerpoint/2010/main" val="41389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Processus EUI-64 contre génération aléatoire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465497" cy="3332764"/>
          </a:xfrm>
        </p:spPr>
        <p:txBody>
          <a:bodyPr/>
          <a:lstStyle/>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Lorsque le message d'annonce de routeur est la SLAAC seule ou la SLAAC avec DHCPv6 sans état, le client doit générer lui-même son ID d'interface.</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L'interface ID peut utiliser la méthode EUI-64 ou un nombre à 64 bits généré aléatoirement.</a:t>
            </a:r>
          </a:p>
        </p:txBody>
      </p:sp>
      <p:pic>
        <p:nvPicPr>
          <p:cNvPr id="2" name="Picture 1">
            <a:extLst>
              <a:ext uri="{FF2B5EF4-FFF2-40B4-BE49-F238E27FC236}">
                <a16:creationId xmlns:a16="http://schemas.microsoft.com/office/drawing/2014/main" id="{EE493C9A-465A-442D-B022-1193868DEE8E}"/>
              </a:ext>
            </a:extLst>
          </p:cNvPr>
          <p:cNvPicPr>
            <a:picLocks noChangeAspect="1"/>
          </p:cNvPicPr>
          <p:nvPr/>
        </p:nvPicPr>
        <p:blipFill>
          <a:blip r:embed="rId3"/>
          <a:stretch>
            <a:fillRect/>
          </a:stretch>
        </p:blipFill>
        <p:spPr>
          <a:xfrm>
            <a:off x="4181383" y="950785"/>
            <a:ext cx="4429956" cy="3417029"/>
          </a:xfrm>
          <a:prstGeom prst="rect">
            <a:avLst/>
          </a:prstGeom>
        </p:spPr>
      </p:pic>
    </p:spTree>
    <p:extLst>
      <p:ext uri="{BB962C8B-B14F-4D97-AF65-F5344CB8AC3E}">
        <p14:creationId xmlns:p14="http://schemas.microsoft.com/office/powerpoint/2010/main" val="201645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Processus EUI-64</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2012950"/>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L'IEEE a défini l'identifiant unique étendu (EUI), ou format EUI-64 modifié.</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Une valeur 16 bits de fffe (en hexadécimal) est insérée au milieu de l'adresse MAC Ethernet 48 bits du client.</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 7</a:t>
            </a:r>
            <a:r>
              <a:rPr lang="fr-FR" sz="1600" baseline="30000">
                <a:solidFill>
                  <a:srgbClr val="000000"/>
                </a:solidFill>
              </a:rPr>
              <a:t>e</a:t>
            </a:r>
            <a:r>
              <a:rPr lang="fr-FR" sz="1600">
                <a:solidFill>
                  <a:srgbClr val="000000"/>
                </a:solidFill>
              </a:rPr>
              <a:t> bit de l'adresse MAC du client est inversé du binaire 0 à 1.</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Exemple:</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AAD66462-6C30-4680-B48A-2A6E24F7168D}"/>
              </a:ext>
            </a:extLst>
          </p:cNvPr>
          <p:cNvGraphicFramePr>
            <a:graphicFrameLocks/>
          </p:cNvGraphicFramePr>
          <p:nvPr>
            <p:extLst>
              <p:ext uri="{D42A27DB-BD31-4B8C-83A1-F6EECF244321}">
                <p14:modId xmlns:p14="http://schemas.microsoft.com/office/powerpoint/2010/main" val="4051782900"/>
              </p:ext>
            </p:extLst>
          </p:nvPr>
        </p:nvGraphicFramePr>
        <p:xfrm>
          <a:off x="2078671" y="2529840"/>
          <a:ext cx="3198941" cy="518160"/>
        </p:xfrm>
        <a:graphic>
          <a:graphicData uri="http://schemas.openxmlformats.org/drawingml/2006/table">
            <a:tbl>
              <a:tblPr firstRow="1" bandRow="1">
                <a:tableStyleId>{5C22544A-7EE6-4342-B048-85BDC9FD1C3A}</a:tableStyleId>
              </a:tblPr>
              <a:tblGrid>
                <a:gridCol w="1592083">
                  <a:extLst>
                    <a:ext uri="{9D8B030D-6E8A-4147-A177-3AD203B41FA5}">
                      <a16:colId xmlns:a16="http://schemas.microsoft.com/office/drawing/2014/main" val="3729139006"/>
                    </a:ext>
                  </a:extLst>
                </a:gridCol>
                <a:gridCol w="1606858">
                  <a:extLst>
                    <a:ext uri="{9D8B030D-6E8A-4147-A177-3AD203B41FA5}">
                      <a16:colId xmlns:a16="http://schemas.microsoft.com/office/drawing/2014/main" val="1988913492"/>
                    </a:ext>
                  </a:extLst>
                </a:gridCol>
              </a:tblGrid>
              <a:tr h="0">
                <a:tc>
                  <a:txBody>
                    <a:bodyPr/>
                    <a:lstStyle/>
                    <a:p>
                      <a:pPr rtl="0"/>
                      <a:r>
                        <a:rPr lang="fr-FR" sz="1100" b="0" dirty="0">
                          <a:solidFill>
                            <a:srgbClr val="000000"/>
                          </a:solidFill>
                        </a:rPr>
                        <a:t>MAC 48 bits</a:t>
                      </a:r>
                    </a:p>
                  </a:txBody>
                  <a:tcPr>
                    <a:solidFill>
                      <a:srgbClr val="E7E9EB"/>
                    </a:solidFill>
                  </a:tcPr>
                </a:tc>
                <a:tc>
                  <a:txBody>
                    <a:bodyPr/>
                    <a:lstStyle/>
                    <a:p>
                      <a:pPr rtl="0"/>
                      <a:r>
                        <a:rPr lang="fr-FR" sz="1100" b="0">
                          <a:solidFill>
                            <a:srgbClr val="000000"/>
                          </a:solidFill>
                        </a:rPr>
                        <a:t>fc:99:47:75:ce:e0</a:t>
                      </a:r>
                    </a:p>
                  </a:txBody>
                  <a:tcPr>
                    <a:solidFill>
                      <a:srgbClr val="E7E9EB"/>
                    </a:solidFill>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rgbClr val="000000"/>
                          </a:solidFill>
                        </a:rPr>
                        <a:t>ID d'interface EUI-64</a:t>
                      </a:r>
                    </a:p>
                  </a:txBody>
                  <a:tcPr/>
                </a:tc>
                <a:tc>
                  <a:txBody>
                    <a:bodyPr/>
                    <a:lstStyle/>
                    <a:p>
                      <a:pPr rtl="0"/>
                      <a:r>
                        <a:rPr lang="fr-FR" sz="1100" dirty="0">
                          <a:solidFill>
                            <a:srgbClr val="000000"/>
                          </a:solidFill>
                        </a:rPr>
                        <a:t>f</a:t>
                      </a:r>
                      <a:r>
                        <a:rPr lang="fr-FR" sz="1100" dirty="0">
                          <a:solidFill>
                            <a:srgbClr val="FF0000"/>
                          </a:solidFill>
                        </a:rPr>
                        <a:t>e</a:t>
                      </a:r>
                      <a:r>
                        <a:rPr lang="fr-FR" sz="1100" dirty="0">
                          <a:solidFill>
                            <a:srgbClr val="000000"/>
                          </a:solidFill>
                        </a:rPr>
                        <a:t>:99:47:</a:t>
                      </a:r>
                      <a:r>
                        <a:rPr lang="fr-FR" sz="1100" dirty="0">
                          <a:solidFill>
                            <a:srgbClr val="FF0000"/>
                          </a:solidFill>
                        </a:rPr>
                        <a:t>ff:fe</a:t>
                      </a:r>
                      <a:r>
                        <a:rPr lang="fr-FR" sz="1100" dirty="0">
                          <a:solidFill>
                            <a:srgbClr val="000000"/>
                          </a:solidFill>
                        </a:rPr>
                        <a:t>:75:ce:e0</a:t>
                      </a:r>
                    </a:p>
                  </a:txBody>
                  <a:tcPr/>
                </a:tc>
                <a:extLst>
                  <a:ext uri="{0D108BD9-81ED-4DB2-BD59-A6C34878D82A}">
                    <a16:rowId xmlns:a16="http://schemas.microsoft.com/office/drawing/2014/main" val="235735172"/>
                  </a:ext>
                </a:extLst>
              </a:tr>
            </a:tbl>
          </a:graphicData>
        </a:graphic>
      </p:graphicFrame>
    </p:spTree>
    <p:extLst>
      <p:ext uri="{BB962C8B-B14F-4D97-AF65-F5344CB8AC3E}">
        <p14:creationId xmlns:p14="http://schemas.microsoft.com/office/powerpoint/2010/main" val="349483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ting a link-local address from interface's MAC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65" y="0"/>
            <a:ext cx="775995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01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Identifiants d'interface générés de manière aléatoire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1141849"/>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Selon le système d'exploitation, un périphérique peut utiliser un ID d'interface généré aléatoirement plutôt que l'adresse MAC et le processus EUI-64.</a:t>
            </a:r>
          </a:p>
          <a:p>
            <a:pPr marL="0" indent="0" algn="l" defTabSz="684213" rtl="0" fontAlgn="base">
              <a:spcBef>
                <a:spcPts val="600"/>
              </a:spcBef>
              <a:spcAft>
                <a:spcPts val="600"/>
              </a:spcAft>
              <a:buClr>
                <a:schemeClr val="tx2"/>
              </a:buClr>
              <a:buSzPct val="90000"/>
            </a:pPr>
            <a:r>
              <a:rPr lang="fr-FR" sz="1600">
                <a:solidFill>
                  <a:srgbClr val="000000"/>
                </a:solidFill>
              </a:rPr>
              <a:t>À partir de la version Windows Vista, Windows utilise un ID d'interface généré aléatoirement au lieu d'un ID créé avec le processus EUI-64.</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3" y="5884208"/>
            <a:ext cx="184731" cy="369332"/>
          </a:xfrm>
          <a:prstGeom prst="rect">
            <a:avLst/>
          </a:prstGeom>
          <a:noFill/>
        </p:spPr>
        <p:txBody>
          <a:bodyPr wrap="none" rtlCol="0">
            <a:spAutoFit/>
          </a:bodyPr>
          <a:lstStyle/>
          <a:p>
            <a:endParaRPr lang="en-US" dirty="0"/>
          </a:p>
        </p:txBody>
      </p:sp>
      <p:sp>
        <p:nvSpPr>
          <p:cNvPr id="4" name="Rectangle 1">
            <a:extLst>
              <a:ext uri="{FF2B5EF4-FFF2-40B4-BE49-F238E27FC236}">
                <a16:creationId xmlns:a16="http://schemas.microsoft.com/office/drawing/2014/main" id="{D8E99E91-0264-4741-9661-10088E9F0932}"/>
              </a:ext>
            </a:extLst>
          </p:cNvPr>
          <p:cNvSpPr>
            <a:spLocks noChangeArrowheads="1"/>
          </p:cNvSpPr>
          <p:nvPr/>
        </p:nvSpPr>
        <p:spPr bwMode="auto">
          <a:xfrm>
            <a:off x="1310422" y="2086947"/>
            <a:ext cx="5724644"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C:\&gt;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ipconfig</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Windows IP Configuration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Connexion au réseau local de l'adaptateur Ethernet: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Connection-specific DNS Suffix .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IPv6 Address. . . . . . . . . . . :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2001:db8:acad:1:50a5:8a35:a5bb:66e1</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Link-local IPv6 Address . . . . . : fe80::50a5:8a35:a5bb:66e1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Default Gateway . . . . . . . . .: fe80::1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C:\ &gt; </a:t>
            </a:r>
          </a:p>
        </p:txBody>
      </p:sp>
      <p:sp>
        <p:nvSpPr>
          <p:cNvPr id="5" name="TextBox 4">
            <a:extLst>
              <a:ext uri="{FF2B5EF4-FFF2-40B4-BE49-F238E27FC236}">
                <a16:creationId xmlns:a16="http://schemas.microsoft.com/office/drawing/2014/main" id="{8458CD9D-A7A3-4436-AF67-F3D2FAC9DD8C}"/>
              </a:ext>
            </a:extLst>
          </p:cNvPr>
          <p:cNvSpPr txBox="1"/>
          <p:nvPr/>
        </p:nvSpPr>
        <p:spPr>
          <a:xfrm>
            <a:off x="524934" y="3623647"/>
            <a:ext cx="7913688" cy="830997"/>
          </a:xfrm>
          <a:prstGeom prst="rect">
            <a:avLst/>
          </a:prstGeom>
          <a:noFill/>
        </p:spPr>
        <p:txBody>
          <a:bodyPr wrap="square" rtlCol="0">
            <a:spAutoFit/>
          </a:bodyPr>
          <a:lstStyle/>
          <a:p>
            <a:pPr rtl="0"/>
            <a:r>
              <a:rPr lang="fr-FR" sz="1600" b="1"/>
              <a:t>Remarque</a:t>
            </a:r>
            <a:r>
              <a:rPr lang="fr-FR" sz="1600"/>
              <a:t>: pour s'assurer que les adresses de monodiffusion IPv6 sont uniques, le client peut utiliser le processus de détection d'adresse dupliquée (DAD). Le principe est similaire à une requête ARP pour sa propre adresse. En l'absence de réponse, l'adresse est unique.</a:t>
            </a:r>
          </a:p>
        </p:txBody>
      </p:sp>
    </p:spTree>
    <p:extLst>
      <p:ext uri="{BB962C8B-B14F-4D97-AF65-F5344CB8AC3E}">
        <p14:creationId xmlns:p14="http://schemas.microsoft.com/office/powerpoint/2010/main" val="223374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12.6 Adressage dynamique pour les LLA IPv6</a:t>
            </a:r>
          </a:p>
        </p:txBody>
      </p:sp>
    </p:spTree>
    <p:custDataLst>
      <p:tags r:id="rId1"/>
    </p:custDataLst>
    <p:extLst>
      <p:ext uri="{BB962C8B-B14F-4D97-AF65-F5344CB8AC3E}">
        <p14:creationId xmlns:p14="http://schemas.microsoft.com/office/powerpoint/2010/main" val="1702102110"/>
      </p:ext>
    </p:extLst>
  </p:cSld>
  <p:clrMapOvr>
    <a:masterClrMapping/>
  </p:clrMapOvr>
  <p:transition spd="slow">
    <p:wip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LLA</a:t>
            </a:r>
            <a:r>
              <a:rPr lang="en-US" dirty="0"/>
              <a:t/>
            </a:r>
            <a:br>
              <a:rPr lang="en-US" dirty="0"/>
            </a:br>
            <a:r>
              <a:rPr lang="fr-FR" sz="2400"/>
              <a:t>LLA dynamiques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1536700"/>
          </a:xfrm>
        </p:spPr>
        <p:txBody>
          <a:bodyPr/>
          <a:lstStyle/>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Toutes les interfaces IPv6 doivent avoir un IPv6 LLA.</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Comme les IPv6 GUA, les LLA peuvent être configurés dynamiquement.</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La figure montre que l'adresse link-local est créée dynamiquement à partir du préfixe FE80::/10 et de l'ID d'interface à l'aide de la méthode EUI-64 ou d'un nombre à 64 bits généré aléatoirement.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7" name="Picture 6">
            <a:extLst>
              <a:ext uri="{FF2B5EF4-FFF2-40B4-BE49-F238E27FC236}">
                <a16:creationId xmlns:a16="http://schemas.microsoft.com/office/drawing/2014/main" id="{AEE663BE-9DCB-44E6-9EF5-385C2DF61593}"/>
              </a:ext>
            </a:extLst>
          </p:cNvPr>
          <p:cNvPicPr>
            <a:picLocks noChangeAspect="1"/>
          </p:cNvPicPr>
          <p:nvPr/>
        </p:nvPicPr>
        <p:blipFill>
          <a:blip r:embed="rId3"/>
          <a:stretch>
            <a:fillRect/>
          </a:stretch>
        </p:blipFill>
        <p:spPr>
          <a:xfrm>
            <a:off x="911843" y="2874963"/>
            <a:ext cx="6212312" cy="1776221"/>
          </a:xfrm>
          <a:prstGeom prst="rect">
            <a:avLst/>
          </a:prstGeom>
        </p:spPr>
      </p:pic>
    </p:spTree>
    <p:extLst>
      <p:ext uri="{BB962C8B-B14F-4D97-AF65-F5344CB8AC3E}">
        <p14:creationId xmlns:p14="http://schemas.microsoft.com/office/powerpoint/2010/main" val="423819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LLA</a:t>
            </a:r>
            <a:r>
              <a:rPr lang="en-US" dirty="0"/>
              <a:t/>
            </a:r>
            <a:br>
              <a:rPr lang="en-US" dirty="0"/>
            </a:br>
            <a:r>
              <a:rPr lang="fr-FR" sz="2400"/>
              <a:t>LLA dynamiques sur Windows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854198"/>
            <a:ext cx="7913688" cy="570410"/>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Les systèmes d'exploitation, tels que Windows, utiliseront généralement la même méthode pour une GUA créée par SLAAC et une LLA attribuée dynamiquement.</a:t>
            </a:r>
          </a:p>
          <a:p>
            <a:pPr marL="0" indent="0" algn="l" defTabSz="684213" fontAlgn="base">
              <a:spcBef>
                <a:spcPts val="600"/>
              </a:spcBef>
              <a:spcAft>
                <a:spcPts val="600"/>
              </a:spcAft>
              <a:buClr>
                <a:schemeClr val="tx2"/>
              </a:buClr>
              <a:buSzPct val="90000"/>
            </a:pPr>
            <a:endParaRPr lang="en-US" sz="1800" dirty="0">
              <a:solidFill>
                <a:srgbClr val="000000"/>
              </a:solidFill>
            </a:endParaRPr>
          </a:p>
          <a:p>
            <a:pPr marL="0" indent="0" algn="l" defTabSz="684213" fontAlgn="base">
              <a:spcBef>
                <a:spcPts val="600"/>
              </a:spcBef>
              <a:spcAft>
                <a:spcPts val="600"/>
              </a:spcAft>
              <a:buClr>
                <a:schemeClr val="tx2"/>
              </a:buClr>
              <a:buSzPct val="90000"/>
            </a:pPr>
            <a:endParaRPr lang="en-US" sz="1800" dirty="0">
              <a:solidFill>
                <a:srgbClr val="000000"/>
              </a:solidFill>
            </a:endParaRPr>
          </a:p>
        </p:txBody>
      </p:sp>
      <p:sp>
        <p:nvSpPr>
          <p:cNvPr id="2" name="TextBox 1">
            <a:extLst>
              <a:ext uri="{FF2B5EF4-FFF2-40B4-BE49-F238E27FC236}">
                <a16:creationId xmlns:a16="http://schemas.microsoft.com/office/drawing/2014/main" id="{84198DBB-B1C5-4711-B1B9-13D7E8D0E3A0}"/>
              </a:ext>
            </a:extLst>
          </p:cNvPr>
          <p:cNvSpPr txBox="1"/>
          <p:nvPr/>
        </p:nvSpPr>
        <p:spPr>
          <a:xfrm>
            <a:off x="1948293" y="5884208"/>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27C4AD4F-4BAF-4EB5-8715-B490FBDACAF0}"/>
              </a:ext>
            </a:extLst>
          </p:cNvPr>
          <p:cNvSpPr txBox="1"/>
          <p:nvPr/>
        </p:nvSpPr>
        <p:spPr>
          <a:xfrm>
            <a:off x="709731" y="1424608"/>
            <a:ext cx="2396810" cy="276999"/>
          </a:xfrm>
          <a:prstGeom prst="rect">
            <a:avLst/>
          </a:prstGeom>
          <a:noFill/>
        </p:spPr>
        <p:txBody>
          <a:bodyPr wrap="none" rtlCol="0">
            <a:spAutoFit/>
          </a:bodyPr>
          <a:lstStyle/>
          <a:p>
            <a:pPr rtl="0"/>
            <a:r>
              <a:rPr lang="fr-FR" sz="1200" b="1">
                <a:solidFill>
                  <a:srgbClr val="000000"/>
                </a:solidFill>
              </a:rPr>
              <a:t>ID d'interface généré par la méthode EUI-64</a:t>
            </a: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276658" y="1714714"/>
            <a:ext cx="5878531" cy="1323439"/>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lvl="0" defTabSz="914400" rtl="0" eaLnBrk="0" hangingPunct="0"/>
            <a:r>
              <a:rPr lang="fr-FR" sz="1000">
                <a:solidFill>
                  <a:schemeClr val="bg1"/>
                </a:solidFill>
                <a:latin typeface="Courier New" panose="02070309020205020404" pitchFamily="49" charset="0"/>
                <a:cs typeface="Courier New" panose="02070309020205020404" pitchFamily="49" charset="0"/>
              </a:rPr>
              <a:t>C:\&gt; ipconfig</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Windows IP Configuration</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Connexion au réseau local de l'adaptateur Ethernet:</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Connection-specific DNS Suffix . :</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IPv6 Address. . . . . . . . . . . : 2001:db8:acad:1:</a:t>
            </a:r>
            <a:r>
              <a:rPr lang="fr-FR" sz="1000">
                <a:solidFill>
                  <a:srgbClr val="FFC000"/>
                </a:solidFill>
                <a:latin typeface="Courier New" panose="02070309020205020404" pitchFamily="49" charset="0"/>
                <a:cs typeface="Courier New" panose="02070309020205020404" pitchFamily="49" charset="0"/>
              </a:rPr>
              <a:t>fc99:47</a:t>
            </a:r>
            <a:r>
              <a:rPr lang="fr-FR" sz="1000">
                <a:solidFill>
                  <a:schemeClr val="bg1"/>
                </a:solidFill>
                <a:latin typeface="Courier New" panose="02070309020205020404" pitchFamily="49" charset="0"/>
                <a:cs typeface="Courier New" panose="02070309020205020404" pitchFamily="49" charset="0"/>
              </a:rPr>
              <a:t>ff:fe</a:t>
            </a:r>
            <a:r>
              <a:rPr lang="fr-FR" sz="1000">
                <a:solidFill>
                  <a:srgbClr val="FFC000"/>
                </a:solidFill>
                <a:latin typeface="Courier New" panose="02070309020205020404" pitchFamily="49" charset="0"/>
                <a:cs typeface="Courier New" panose="02070309020205020404" pitchFamily="49" charset="0"/>
              </a:rPr>
              <a:t>75:cee0</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Link-local IPv6 Address . . . . . : fe80::</a:t>
            </a:r>
            <a:r>
              <a:rPr lang="fr-FR" sz="1000">
                <a:solidFill>
                  <a:srgbClr val="FFC000"/>
                </a:solidFill>
                <a:latin typeface="Courier New" panose="02070309020205020404" pitchFamily="49" charset="0"/>
                <a:cs typeface="Courier New" panose="02070309020205020404" pitchFamily="49" charset="0"/>
              </a:rPr>
              <a:t>fc99:47</a:t>
            </a:r>
            <a:r>
              <a:rPr lang="fr-FR" sz="1000">
                <a:solidFill>
                  <a:schemeClr val="bg1"/>
                </a:solidFill>
                <a:latin typeface="Courier New" panose="02070309020205020404" pitchFamily="49" charset="0"/>
                <a:cs typeface="Courier New" panose="02070309020205020404" pitchFamily="49" charset="0"/>
              </a:rPr>
              <a:t>ff:fe</a:t>
            </a:r>
            <a:r>
              <a:rPr lang="fr-FR" sz="1000">
                <a:solidFill>
                  <a:srgbClr val="FFC000"/>
                </a:solidFill>
                <a:latin typeface="Courier New" panose="02070309020205020404" pitchFamily="49" charset="0"/>
                <a:cs typeface="Courier New" panose="02070309020205020404" pitchFamily="49" charset="0"/>
              </a:rPr>
              <a:t>75:cee0</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Default Gateway . . . . . . . . .: fe80::1</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C:\ &gt;</a:t>
            </a:r>
          </a:p>
        </p:txBody>
      </p:sp>
      <p:sp>
        <p:nvSpPr>
          <p:cNvPr id="11" name="TextBox 10">
            <a:extLst>
              <a:ext uri="{FF2B5EF4-FFF2-40B4-BE49-F238E27FC236}">
                <a16:creationId xmlns:a16="http://schemas.microsoft.com/office/drawing/2014/main" id="{A1EA36AD-E5C7-4064-B7CB-7A9689FEF970}"/>
              </a:ext>
            </a:extLst>
          </p:cNvPr>
          <p:cNvSpPr txBox="1"/>
          <p:nvPr/>
        </p:nvSpPr>
        <p:spPr>
          <a:xfrm>
            <a:off x="753473" y="3102431"/>
            <a:ext cx="2988319" cy="276999"/>
          </a:xfrm>
          <a:prstGeom prst="rect">
            <a:avLst/>
          </a:prstGeom>
          <a:noFill/>
        </p:spPr>
        <p:txBody>
          <a:bodyPr wrap="none" rtlCol="0">
            <a:spAutoFit/>
          </a:bodyPr>
          <a:lstStyle/>
          <a:p>
            <a:pPr rtl="0"/>
            <a:r>
              <a:rPr lang="fr-FR" sz="1200" b="1">
                <a:solidFill>
                  <a:srgbClr val="000000"/>
                </a:solidFill>
              </a:rPr>
              <a:t>Random 64-bit Generated Interface ID:</a:t>
            </a:r>
          </a:p>
        </p:txBody>
      </p:sp>
      <p:sp>
        <p:nvSpPr>
          <p:cNvPr id="9" name="Rectangle 1">
            <a:extLst>
              <a:ext uri="{FF2B5EF4-FFF2-40B4-BE49-F238E27FC236}">
                <a16:creationId xmlns:a16="http://schemas.microsoft.com/office/drawing/2014/main" id="{A1D3F26D-DE37-49E2-BA8B-7ACBF74D386E}"/>
              </a:ext>
            </a:extLst>
          </p:cNvPr>
          <p:cNvSpPr>
            <a:spLocks noChangeArrowheads="1"/>
          </p:cNvSpPr>
          <p:nvPr/>
        </p:nvSpPr>
        <p:spPr bwMode="auto">
          <a:xfrm>
            <a:off x="1276657" y="3379430"/>
            <a:ext cx="5878532"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lvl="0" defTabSz="914400" rtl="0" eaLnBrk="0" hangingPunct="0"/>
            <a:r>
              <a:rPr lang="fr-FR" sz="1000">
                <a:solidFill>
                  <a:schemeClr val="bg1"/>
                </a:solidFill>
                <a:latin typeface="Courier New" panose="02070309020205020404" pitchFamily="49" charset="0"/>
                <a:cs typeface="Courier New" panose="02070309020205020404" pitchFamily="49" charset="0"/>
              </a:rPr>
              <a:t>C:\&gt; ipconfig</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Windows IP Configuration</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Ethernet adapter Local Area Connection:</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   Connection-specific DNS Suffix . :</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   IPv6 Address. . . . . . . . . . . : 2001:db8:acad:1:</a:t>
            </a:r>
            <a:r>
              <a:rPr lang="fr-FR" sz="1000">
                <a:solidFill>
                  <a:srgbClr val="FFC000"/>
                </a:solidFill>
                <a:latin typeface="Courier New" panose="02070309020205020404" pitchFamily="49" charset="0"/>
                <a:cs typeface="Courier New" panose="02070309020205020404" pitchFamily="49" charset="0"/>
              </a:rPr>
              <a:t>50a5:8a35:a5bb:66e1</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   Link-local IPv6 Address . . . . . : fe80::</a:t>
            </a:r>
            <a:r>
              <a:rPr lang="fr-FR" sz="1000">
                <a:solidFill>
                  <a:srgbClr val="FFC000"/>
                </a:solidFill>
                <a:latin typeface="Courier New" panose="02070309020205020404" pitchFamily="49" charset="0"/>
                <a:cs typeface="Courier New" panose="02070309020205020404" pitchFamily="49" charset="0"/>
              </a:rPr>
              <a:t>50a5:8a35:a5bb:66e1</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   Default Gateway . . . . . . . . .: fe80::1</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C:\ &gt;</a:t>
            </a:r>
          </a:p>
        </p:txBody>
      </p:sp>
    </p:spTree>
    <p:extLst>
      <p:ext uri="{BB962C8B-B14F-4D97-AF65-F5344CB8AC3E}">
        <p14:creationId xmlns:p14="http://schemas.microsoft.com/office/powerpoint/2010/main" val="84342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commandes de vérification</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369332"/>
          </a:xfrm>
          <a:prstGeom prst="rect">
            <a:avLst/>
          </a:prstGeom>
          <a:noFill/>
        </p:spPr>
        <p:txBody>
          <a:bodyPr wrap="square" rtlCol="0">
            <a:spAutoFit/>
          </a:bodyPr>
          <a:lstStyle/>
          <a:p>
            <a:pPr rtl="0"/>
            <a:r>
              <a:rPr lang="fr-FR">
                <a:solidFill>
                  <a:srgbClr val="000000"/>
                </a:solidFill>
              </a:rPr>
              <a:t>Le tableau résume les commandes show utilisées pour vérifier la configuration de l'interface</a:t>
            </a:r>
            <a:r>
              <a:rPr lang="fr-FR" sz="1600">
                <a:solidFill>
                  <a:srgbClr val="000000"/>
                </a:solidFill>
              </a:rPr>
              <a:t>.</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3456366291"/>
              </p:ext>
            </p:extLst>
          </p:nvPr>
        </p:nvGraphicFramePr>
        <p:xfrm>
          <a:off x="675861" y="1419402"/>
          <a:ext cx="7893708" cy="3259710"/>
        </p:xfrm>
        <a:graphic>
          <a:graphicData uri="http://schemas.openxmlformats.org/drawingml/2006/table">
            <a:tbl>
              <a:tblPr firstRow="1" bandRow="1">
                <a:tableStyleId>{5C22544A-7EE6-4342-B048-85BDC9FD1C3A}</a:tableStyleId>
              </a:tblPr>
              <a:tblGrid>
                <a:gridCol w="3056215">
                  <a:extLst>
                    <a:ext uri="{9D8B030D-6E8A-4147-A177-3AD203B41FA5}">
                      <a16:colId xmlns:a16="http://schemas.microsoft.com/office/drawing/2014/main" val="3729139006"/>
                    </a:ext>
                  </a:extLst>
                </a:gridCol>
                <a:gridCol w="4837493">
                  <a:extLst>
                    <a:ext uri="{9D8B030D-6E8A-4147-A177-3AD203B41FA5}">
                      <a16:colId xmlns:a16="http://schemas.microsoft.com/office/drawing/2014/main" val="1988913492"/>
                    </a:ext>
                  </a:extLst>
                </a:gridCol>
              </a:tblGrid>
              <a:tr h="455550">
                <a:tc>
                  <a:txBody>
                    <a:bodyPr/>
                    <a:lstStyle/>
                    <a:p>
                      <a:pPr rtl="0"/>
                      <a:r>
                        <a:rPr lang="fr-FR" sz="1400"/>
                        <a:t>Commandes</a:t>
                      </a:r>
                    </a:p>
                  </a:txBody>
                  <a:tcPr/>
                </a:tc>
                <a:tc>
                  <a:txBody>
                    <a:bodyPr/>
                    <a:lstStyle/>
                    <a:p>
                      <a:pPr rtl="0"/>
                      <a:r>
                        <a:rPr lang="fr-FR" sz="1400"/>
                        <a:t>Description</a:t>
                      </a:r>
                    </a:p>
                  </a:txBody>
                  <a:tcPr/>
                </a:tc>
                <a:extLst>
                  <a:ext uri="{0D108BD9-81ED-4DB2-BD59-A6C34878D82A}">
                    <a16:rowId xmlns:a16="http://schemas.microsoft.com/office/drawing/2014/main" val="2583676789"/>
                  </a:ext>
                </a:extLst>
              </a:tr>
              <a:tr h="505472">
                <a:tc>
                  <a:txBody>
                    <a:bodyPr/>
                    <a:lstStyle/>
                    <a:p>
                      <a:pPr rtl="0"/>
                      <a:r>
                        <a:rPr lang="fr-FR" sz="1400" b="1">
                          <a:latin typeface="Courier New" panose="02070309020205020404" pitchFamily="49" charset="0"/>
                          <a:cs typeface="Courier New" panose="02070309020205020404" pitchFamily="49" charset="0"/>
                        </a:rPr>
                        <a:t>show ip interface brief</a:t>
                      </a:r>
                    </a:p>
                    <a:p>
                      <a:pPr rtl="0"/>
                      <a:r>
                        <a:rPr lang="fr-FR" sz="1400" b="1">
                          <a:latin typeface="Courier New" panose="02070309020205020404" pitchFamily="49" charset="0"/>
                          <a:cs typeface="Courier New" panose="02070309020205020404" pitchFamily="49" charset="0"/>
                        </a:rPr>
                        <a:t>show ipv6 interface brief</a:t>
                      </a:r>
                    </a:p>
                  </a:txBody>
                  <a:tcPr/>
                </a:tc>
                <a:tc>
                  <a:txBody>
                    <a:bodyPr/>
                    <a:lstStyle/>
                    <a:p>
                      <a:pPr rtl="0"/>
                      <a:r>
                        <a:rPr lang="fr-FR" sz="1400"/>
                        <a:t>Affiche toutes les interfaces, leurs adresses IP et leur état actuel. </a:t>
                      </a:r>
                    </a:p>
                  </a:txBody>
                  <a:tcPr/>
                </a:tc>
                <a:extLst>
                  <a:ext uri="{0D108BD9-81ED-4DB2-BD59-A6C34878D82A}">
                    <a16:rowId xmlns:a16="http://schemas.microsoft.com/office/drawing/2014/main" val="3849654457"/>
                  </a:ext>
                </a:extLst>
              </a:tr>
              <a:tr h="505472">
                <a:tc>
                  <a:txBody>
                    <a:bodyPr/>
                    <a:lstStyle/>
                    <a:p>
                      <a:pPr rtl="0"/>
                      <a:r>
                        <a:rPr lang="fr-FR" sz="1400" b="1">
                          <a:latin typeface="Courier New" panose="02070309020205020404" pitchFamily="49" charset="0"/>
                          <a:cs typeface="Courier New" panose="02070309020205020404" pitchFamily="49" charset="0"/>
                        </a:rPr>
                        <a:t>show ip route</a:t>
                      </a:r>
                    </a:p>
                    <a:p>
                      <a:pPr rtl="0"/>
                      <a:r>
                        <a:rPr lang="fr-FR" sz="1400" b="1">
                          <a:latin typeface="Courier New" panose="02070309020205020404" pitchFamily="49" charset="0"/>
                          <a:cs typeface="Courier New" panose="02070309020205020404" pitchFamily="49" charset="0"/>
                        </a:rPr>
                        <a:t>show ipv6 route</a:t>
                      </a:r>
                    </a:p>
                  </a:txBody>
                  <a:tcPr/>
                </a:tc>
                <a:tc>
                  <a:txBody>
                    <a:bodyPr/>
                    <a:lstStyle/>
                    <a:p>
                      <a:pPr rtl="0"/>
                      <a:r>
                        <a:rPr lang="fr-FR" sz="1400"/>
                        <a:t>Affiche le contenu des tables de routage IP stockées dans RAM.</a:t>
                      </a:r>
                    </a:p>
                  </a:txBody>
                  <a:tcPr/>
                </a:tc>
                <a:extLst>
                  <a:ext uri="{0D108BD9-81ED-4DB2-BD59-A6C34878D82A}">
                    <a16:rowId xmlns:a16="http://schemas.microsoft.com/office/drawing/2014/main" val="235735172"/>
                  </a:ext>
                </a:extLst>
              </a:tr>
              <a:tr h="455550">
                <a:tc>
                  <a:txBody>
                    <a:bodyPr/>
                    <a:lstStyle/>
                    <a:p>
                      <a:pPr rtl="0"/>
                      <a:r>
                        <a:rPr lang="fr-FR" sz="1400" b="1">
                          <a:latin typeface="Courier New" panose="02070309020205020404" pitchFamily="49" charset="0"/>
                          <a:cs typeface="Courier New" panose="02070309020205020404" pitchFamily="49" charset="0"/>
                        </a:rPr>
                        <a:t>show interfaces</a:t>
                      </a:r>
                    </a:p>
                  </a:txBody>
                  <a:tcPr/>
                </a:tc>
                <a:tc>
                  <a:txBody>
                    <a:bodyPr/>
                    <a:lstStyle/>
                    <a:p>
                      <a:pPr rtl="0"/>
                      <a:r>
                        <a:rPr lang="fr-FR" sz="1400"/>
                        <a:t>Affiche des statistiques pour toutes les interfaces de l'appareil. Affiche uniquement les informations d'adressage IPv4.</a:t>
                      </a:r>
                    </a:p>
                  </a:txBody>
                  <a:tcPr/>
                </a:tc>
                <a:extLst>
                  <a:ext uri="{0D108BD9-81ED-4DB2-BD59-A6C34878D82A}">
                    <a16:rowId xmlns:a16="http://schemas.microsoft.com/office/drawing/2014/main" val="354468046"/>
                  </a:ext>
                </a:extLst>
              </a:tr>
              <a:tr h="455550">
                <a:tc>
                  <a:txBody>
                    <a:bodyPr/>
                    <a:lstStyle/>
                    <a:p>
                      <a:pPr rtl="0"/>
                      <a:r>
                        <a:rPr lang="fr-FR" sz="1400" b="1">
                          <a:latin typeface="Courier New" panose="02070309020205020404" pitchFamily="49" charset="0"/>
                          <a:cs typeface="Courier New" panose="02070309020205020404" pitchFamily="49" charset="0"/>
                        </a:rPr>
                        <a:t>show ip interfaces</a:t>
                      </a:r>
                    </a:p>
                  </a:txBody>
                  <a:tcPr/>
                </a:tc>
                <a:tc>
                  <a:txBody>
                    <a:bodyPr/>
                    <a:lstStyle/>
                    <a:p>
                      <a:pPr rtl="0"/>
                      <a:r>
                        <a:rPr lang="fr-FR" sz="1400"/>
                        <a:t>Affiche les statistiques IPv4 pour toutes les interfaces d'un routeur.</a:t>
                      </a:r>
                    </a:p>
                  </a:txBody>
                  <a:tcPr/>
                </a:tc>
                <a:extLst>
                  <a:ext uri="{0D108BD9-81ED-4DB2-BD59-A6C34878D82A}">
                    <a16:rowId xmlns:a16="http://schemas.microsoft.com/office/drawing/2014/main" val="1458107787"/>
                  </a:ext>
                </a:extLst>
              </a:tr>
              <a:tr h="455550">
                <a:tc>
                  <a:txBody>
                    <a:bodyPr/>
                    <a:lstStyle/>
                    <a:p>
                      <a:pPr rtl="0"/>
                      <a:r>
                        <a:rPr lang="fr-FR" sz="1400" b="1">
                          <a:latin typeface="Courier New" panose="02070309020205020404" pitchFamily="49" charset="0"/>
                          <a:cs typeface="Courier New" panose="02070309020205020404" pitchFamily="49" charset="0"/>
                        </a:rPr>
                        <a:t>show ipv6 interfaces</a:t>
                      </a:r>
                    </a:p>
                  </a:txBody>
                  <a:tcPr/>
                </a:tc>
                <a:tc>
                  <a:txBody>
                    <a:bodyPr/>
                    <a:lstStyle/>
                    <a:p>
                      <a:pPr rtl="0"/>
                      <a:r>
                        <a:rPr lang="fr-FR" sz="1400"/>
                        <a:t>Affiche les statistiques IPv6 pour toutes les interfaces d'un routeur.</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LLA</a:t>
            </a:r>
            <a:r>
              <a:rPr lang="en-US" dirty="0"/>
              <a:t/>
            </a:r>
            <a:br>
              <a:rPr lang="en-US" dirty="0"/>
            </a:br>
            <a:r>
              <a:rPr lang="fr-FR" sz="2400"/>
              <a:t>LLAs dynamiques sur les routeurs Cisco</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1536700"/>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Les routeurs Cisco créent automatiquement une adresse link-local IPv6 dès qu'une adresse de diffusion globale est attribuée à l'interface. Par défaut, les routeurs Cisco IOS utilisent la méthode EUI-64 pour générer l'ID d'interface de toutes les adresses link-local sur des interfaces IPv6.</a:t>
            </a:r>
          </a:p>
          <a:p>
            <a:pPr marL="0" indent="0" algn="l" defTabSz="684213" rtl="0" fontAlgn="base">
              <a:spcBef>
                <a:spcPts val="600"/>
              </a:spcBef>
              <a:spcAft>
                <a:spcPts val="600"/>
              </a:spcAft>
              <a:buClr>
                <a:schemeClr val="tx2"/>
              </a:buClr>
              <a:buSzPct val="90000"/>
            </a:pPr>
            <a:r>
              <a:rPr lang="fr-FR" sz="1600">
                <a:solidFill>
                  <a:srgbClr val="000000"/>
                </a:solidFill>
              </a:rPr>
              <a:t>Voici un exemple d'un LLA configuré dynamiquement sur l'interface G0/0/0 de R1:</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632734" y="2571750"/>
            <a:ext cx="5878532"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show interface gigabitEthernet 0/0/0</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GigabitEthernet0/0/0 is up, line protocol is up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Hardware is ISR4221-2x1GE, address is </a:t>
            </a:r>
            <a:r>
              <a:rPr kumimoji="0" lang="fr-FR" sz="1000" b="1"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7079.b392.3640 </a:t>
            </a:r>
            <a:r>
              <a:rPr kumimoji="0" lang="fr-FR" sz="1000" b="0"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 </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(bia 7079.b392.3640)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(Output omitted)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show ipv6 interface brief</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GigabitEthernet0/0/0 [up/up]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FE80::</a:t>
            </a:r>
            <a:r>
              <a:rPr kumimoji="0" lang="fr-FR" sz="1000" b="1"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7279:B3</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FF:FE</a:t>
            </a:r>
            <a:r>
              <a:rPr kumimoji="0" lang="fr-FR" sz="1000" b="1"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92:3640</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2001:DB8:ACAD:1::1 </a:t>
            </a:r>
          </a:p>
        </p:txBody>
      </p:sp>
    </p:spTree>
    <p:extLst>
      <p:ext uri="{BB962C8B-B14F-4D97-AF65-F5344CB8AC3E}">
        <p14:creationId xmlns:p14="http://schemas.microsoft.com/office/powerpoint/2010/main" val="128698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LLA</a:t>
            </a:r>
            <a:r>
              <a:rPr lang="en-US" dirty="0"/>
              <a:t/>
            </a:r>
            <a:br>
              <a:rPr lang="en-US" dirty="0"/>
            </a:br>
            <a:r>
              <a:rPr lang="fr-FR" sz="2400"/>
              <a:t>Vérifier la configuration de l'adresse IPv6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866138"/>
            <a:ext cx="7913688" cy="1536700"/>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Les routeurs Cisco créent automatiquement une adresse link-local IPv6 dès qu'une adresse de diffusion globale est attribuée à l'interface. Par défaut, les routeurs Cisco IOS utilisent la méthode EUI-64 pour générer l'ID d'interface de toutes les adresses link-local sur des interfaces IPv6.</a:t>
            </a:r>
          </a:p>
          <a:p>
            <a:pPr marL="0" indent="0" algn="l" defTabSz="684213" rtl="0" fontAlgn="base">
              <a:spcBef>
                <a:spcPts val="600"/>
              </a:spcBef>
              <a:spcAft>
                <a:spcPts val="600"/>
              </a:spcAft>
              <a:buClr>
                <a:schemeClr val="tx2"/>
              </a:buClr>
              <a:buSzPct val="90000"/>
            </a:pPr>
            <a:r>
              <a:rPr lang="fr-FR" sz="1600">
                <a:solidFill>
                  <a:srgbClr val="000000"/>
                </a:solidFill>
              </a:rPr>
              <a:t>Voici un exemple d'un LLA configuré dynamiquement sur l'interface G0/0/0 de R1:</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
        <p:nvSpPr>
          <p:cNvPr id="5" name="Rectangle 1">
            <a:extLst>
              <a:ext uri="{FF2B5EF4-FFF2-40B4-BE49-F238E27FC236}">
                <a16:creationId xmlns:a16="http://schemas.microsoft.com/office/drawing/2014/main" id="{67C10CD7-64FE-452E-A9FF-E0D054AA0D29}"/>
              </a:ext>
            </a:extLst>
          </p:cNvPr>
          <p:cNvSpPr>
            <a:spLocks noChangeArrowheads="1"/>
          </p:cNvSpPr>
          <p:nvPr/>
        </p:nvSpPr>
        <p:spPr bwMode="auto">
          <a:xfrm>
            <a:off x="1449378" y="2571750"/>
            <a:ext cx="5878532" cy="1323439"/>
          </a:xfrm>
          <a:prstGeom prst="rect">
            <a:avLst/>
          </a:prstGeom>
          <a:solidFill>
            <a:srgbClr val="000000"/>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show interface gigabitEthernet 0/0/0</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GigabitEthernet0/0/0 is up, line protocol is up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Hardware is ISR4221-2x1GE, address is </a:t>
            </a:r>
            <a:r>
              <a:rPr kumimoji="0" lang="fr-FR" sz="1000" b="1"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7079.b392.3640 </a:t>
            </a:r>
            <a:r>
              <a:rPr kumimoji="0" lang="fr-FR" sz="1000" b="0"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 </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(bia 7079.b392.3640)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(Output omitted)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show ipv6 interface brief</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GigabitEthernet0/0/0 [up/up]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FE80::</a:t>
            </a:r>
            <a:r>
              <a:rPr kumimoji="0" lang="fr-FR" sz="1000" b="1"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7279:B3</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FF:FE</a:t>
            </a:r>
            <a:r>
              <a:rPr kumimoji="0" lang="fr-FR" sz="1000" b="1" i="0" u="none" strike="noStrike" cap="none" normalizeH="0" baseline="0">
                <a:ln>
                  <a:noFill/>
                </a:ln>
                <a:solidFill>
                  <a:schemeClr val="accent6"/>
                </a:solidFill>
                <a:effectLst/>
                <a:latin typeface="Courier New" panose="02070309020205020404" pitchFamily="49" charset="0"/>
                <a:cs typeface="Courier New" panose="02070309020205020404" pitchFamily="49" charset="0"/>
              </a:rPr>
              <a:t>92:3640</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2001:DB8:ACAD:1::1 </a:t>
            </a:r>
          </a:p>
        </p:txBody>
      </p:sp>
    </p:spTree>
    <p:extLst>
      <p:ext uri="{BB962C8B-B14F-4D97-AF65-F5344CB8AC3E}">
        <p14:creationId xmlns:p14="http://schemas.microsoft.com/office/powerpoint/2010/main" val="21465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12.7 Adresses de multidiffusion IPv6</a:t>
            </a:r>
          </a:p>
        </p:txBody>
      </p:sp>
    </p:spTree>
    <p:custDataLst>
      <p:tags r:id="rId1"/>
    </p:custDataLst>
    <p:extLst>
      <p:ext uri="{BB962C8B-B14F-4D97-AF65-F5344CB8AC3E}">
        <p14:creationId xmlns:p14="http://schemas.microsoft.com/office/powerpoint/2010/main" val="102460003"/>
      </p:ext>
    </p:extLst>
  </p:cSld>
  <p:clrMapOvr>
    <a:masterClrMapping/>
  </p:clrMapOvr>
  <p:transition spd="slow">
    <p:wip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de multidiffusion IPv6</a:t>
            </a:r>
            <a:r>
              <a:rPr lang="en-US" dirty="0"/>
              <a:t/>
            </a:r>
            <a:br>
              <a:rPr lang="en-US" dirty="0"/>
            </a:br>
            <a:r>
              <a:rPr lang="fr-FR" sz="2400"/>
              <a:t>Adresses de multidiffusion IPv6 attribuées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50"/>
            <a:ext cx="7913688" cy="1536700"/>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Les adresses de multidiffusion IPv6 ont le préfixe FF00::/8. Il existe deux types d'adresses de multidiffusion IPv6:</a:t>
            </a:r>
          </a:p>
          <a:p>
            <a:pPr marL="358835" lvl="1" indent="-285750" rtl="0">
              <a:spcAft>
                <a:spcPts val="600"/>
              </a:spcAft>
              <a:buSzPct val="90000"/>
              <a:buFont typeface="Arial" panose="020B0604020202020204" pitchFamily="34" charset="0"/>
              <a:buChar char="•"/>
            </a:pPr>
            <a:r>
              <a:rPr lang="fr-FR" sz="1600">
                <a:solidFill>
                  <a:srgbClr val="000000"/>
                </a:solidFill>
              </a:rPr>
              <a:t>Les adresses de multidiffusion bien connues</a:t>
            </a:r>
          </a:p>
          <a:p>
            <a:pPr marL="358835" lvl="1" indent="-285750" rtl="0">
              <a:spcAft>
                <a:spcPts val="600"/>
              </a:spcAft>
              <a:buSzPct val="90000"/>
              <a:buFont typeface="Arial" panose="020B0604020202020204" pitchFamily="34" charset="0"/>
              <a:buChar char="•"/>
            </a:pPr>
            <a:r>
              <a:rPr lang="fr-FR" sz="1600">
                <a:solidFill>
                  <a:srgbClr val="000000"/>
                </a:solidFill>
              </a:rPr>
              <a:t>Adresses de multidiffusion de nœud sollicité</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a:p>
            <a:pPr marL="0" indent="0" algn="l" defTabSz="684213" fontAlgn="base">
              <a:spcBef>
                <a:spcPts val="600"/>
              </a:spcBef>
              <a:spcAft>
                <a:spcPts val="600"/>
              </a:spcAft>
              <a:buClr>
                <a:schemeClr val="tx2"/>
              </a:buClr>
              <a:buSzPct val="90000"/>
            </a:pPr>
            <a:endParaRPr lang="en-US" sz="1800" dirty="0">
              <a:solidFill>
                <a:srgbClr val="000000"/>
              </a:solidFill>
            </a:endParaRPr>
          </a:p>
        </p:txBody>
      </p:sp>
      <p:sp>
        <p:nvSpPr>
          <p:cNvPr id="4" name="TextBox 3">
            <a:extLst>
              <a:ext uri="{FF2B5EF4-FFF2-40B4-BE49-F238E27FC236}">
                <a16:creationId xmlns:a16="http://schemas.microsoft.com/office/drawing/2014/main" id="{FCF89D51-B9C4-47DE-895E-0D438682D1AC}"/>
              </a:ext>
            </a:extLst>
          </p:cNvPr>
          <p:cNvSpPr txBox="1"/>
          <p:nvPr/>
        </p:nvSpPr>
        <p:spPr>
          <a:xfrm>
            <a:off x="347473" y="2874963"/>
            <a:ext cx="8345488" cy="553998"/>
          </a:xfrm>
          <a:prstGeom prst="rect">
            <a:avLst/>
          </a:prstGeom>
          <a:noFill/>
        </p:spPr>
        <p:txBody>
          <a:bodyPr wrap="square" rtlCol="0">
            <a:spAutoFit/>
          </a:bodyPr>
          <a:lstStyle/>
          <a:p>
            <a:pPr rtl="0"/>
            <a:r>
              <a:rPr lang="fr-FR" sz="1600" b="1">
                <a:solidFill>
                  <a:srgbClr val="000000"/>
                </a:solidFill>
              </a:rPr>
              <a:t>Remarque</a:t>
            </a:r>
            <a:r>
              <a:rPr lang="fr-FR" sz="1600">
                <a:solidFill>
                  <a:srgbClr val="000000"/>
                </a:solidFill>
              </a:rPr>
              <a:t>: les adresses de multidiffusion ne peuvent être que des adresses de destination et non des adresses source</a:t>
            </a:r>
            <a:r>
              <a:rPr lang="fr-FR" sz="1400">
                <a:solidFill>
                  <a:srgbClr val="000000"/>
                </a:solidFill>
              </a:rPr>
              <a:t>.</a:t>
            </a:r>
          </a:p>
          <a:p>
            <a:endParaRPr lang="en-US" sz="1400" dirty="0">
              <a:solidFill>
                <a:srgbClr val="000000"/>
              </a:solidFill>
            </a:endParaRPr>
          </a:p>
        </p:txBody>
      </p:sp>
    </p:spTree>
    <p:extLst>
      <p:ext uri="{BB962C8B-B14F-4D97-AF65-F5344CB8AC3E}">
        <p14:creationId xmlns:p14="http://schemas.microsoft.com/office/powerpoint/2010/main" val="28290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de multidiffusion IPv6</a:t>
            </a:r>
            <a:r>
              <a:rPr lang="en-US" dirty="0"/>
              <a:t/>
            </a:r>
            <a:br>
              <a:rPr lang="en-US" dirty="0"/>
            </a:br>
            <a:r>
              <a:rPr lang="fr-FR" sz="2400"/>
              <a:t>Adresses de multidiffusion IPv6 bien connues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7913688" cy="2329587"/>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Des adresses de multidiffusion IPv6 bien connues sont attribuées et sont réservées à des groupes d'appareils prédéfinis.</a:t>
            </a:r>
          </a:p>
          <a:p>
            <a:pPr marL="0" indent="0" algn="l" defTabSz="684213" rtl="0" fontAlgn="base">
              <a:spcBef>
                <a:spcPts val="600"/>
              </a:spcBef>
              <a:spcAft>
                <a:spcPts val="600"/>
              </a:spcAft>
              <a:buClr>
                <a:schemeClr val="tx2"/>
              </a:buClr>
              <a:buSzPct val="90000"/>
            </a:pPr>
            <a:r>
              <a:rPr lang="fr-FR" sz="1600">
                <a:solidFill>
                  <a:srgbClr val="000000"/>
                </a:solidFill>
              </a:rPr>
              <a:t>Il existe deux groupes communs de multidiffusion assignés par IPv6 :</a:t>
            </a:r>
          </a:p>
          <a:p>
            <a:pPr marL="358835" lvl="1" indent="-285750" rtl="0">
              <a:spcAft>
                <a:spcPts val="600"/>
              </a:spcAft>
              <a:buSzPct val="90000"/>
              <a:buFont typeface="Arial" panose="020B0604020202020204" pitchFamily="34" charset="0"/>
              <a:buChar char="•"/>
            </a:pPr>
            <a:r>
              <a:rPr lang="fr-FR" b="1">
                <a:solidFill>
                  <a:srgbClr val="000000"/>
                </a:solidFill>
              </a:rPr>
              <a:t>ff02::1 All-nodes multicast group</a:t>
            </a:r>
            <a:r>
              <a:rPr lang="fr-FR">
                <a:solidFill>
                  <a:srgbClr val="000000"/>
                </a:solidFill>
              </a:rPr>
              <a:t> - Il s'agit d'un groupe de multidiffusion que tous les appareils compatibles IPv6 rejoignent. Un paquet envoyé à ce groupe est reçu et traité par toutes les interfaces IPv6 situées sur la liaison ou le réseau.</a:t>
            </a:r>
            <a:r>
              <a:rPr lang="fr-FR" b="1">
                <a:solidFill>
                  <a:srgbClr val="000000"/>
                </a:solidFill>
              </a:rPr>
              <a:t> </a:t>
            </a:r>
          </a:p>
          <a:p>
            <a:pPr marL="358835" lvl="1" indent="-285750" rtl="0">
              <a:spcAft>
                <a:spcPts val="600"/>
              </a:spcAft>
              <a:buSzPct val="90000"/>
              <a:buFont typeface="Arial" panose="020B0604020202020204" pitchFamily="34" charset="0"/>
              <a:buChar char="•"/>
            </a:pPr>
            <a:r>
              <a:rPr lang="fr-FR" b="1">
                <a:solidFill>
                  <a:srgbClr val="000000"/>
                </a:solidFill>
              </a:rPr>
              <a:t>ff02::2 All-routers multicast group</a:t>
            </a:r>
            <a:r>
              <a:rPr lang="fr-FR">
                <a:solidFill>
                  <a:srgbClr val="000000"/>
                </a:solidFill>
              </a:rPr>
              <a:t> - Il s'agit d'un groupe multicast que tous les routeurs IPv6 rejoignent. Un routeur devient un membre de ce groupe lorsqu'il est activé en tant que routeur IPv6 avec la commande de configuration globale </a:t>
            </a:r>
            <a:r>
              <a:rPr lang="fr-FR" b="1">
                <a:solidFill>
                  <a:srgbClr val="000000"/>
                </a:solidFill>
              </a:rPr>
              <a:t>ipv6 unicast-routing</a:t>
            </a:r>
            <a:r>
              <a:rPr lang="fr-FR">
                <a:solidFill>
                  <a:srgbClr val="000000"/>
                </a:solidFill>
              </a:rPr>
              <a:t> .</a:t>
            </a:r>
            <a:r>
              <a:rPr lang="fr-FR" b="1">
                <a:solidFill>
                  <a:srgbClr val="000000"/>
                </a:solidFill>
              </a:rPr>
              <a:t> </a:t>
            </a:r>
          </a:p>
          <a:p>
            <a:pPr marL="358835" lvl="1" indent="-285750">
              <a:spcAft>
                <a:spcPts val="600"/>
              </a:spcAft>
              <a:buSzPct val="90000"/>
              <a:buFont typeface="Arial" panose="020B0604020202020204" pitchFamily="34" charset="0"/>
              <a:buChar char="•"/>
            </a:pPr>
            <a:endParaRPr lang="en-US" sz="10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spTree>
    <p:extLst>
      <p:ext uri="{BB962C8B-B14F-4D97-AF65-F5344CB8AC3E}">
        <p14:creationId xmlns:p14="http://schemas.microsoft.com/office/powerpoint/2010/main" val="119002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de multidiffusion IPv6</a:t>
            </a:r>
            <a:r>
              <a:rPr lang="en-US" dirty="0"/>
              <a:t/>
            </a:r>
            <a:br>
              <a:rPr lang="en-US" dirty="0"/>
            </a:br>
            <a:r>
              <a:rPr lang="fr-FR" sz="2400"/>
              <a:t>Noeud sollicité IPv6 Multicast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3651927" cy="3350520"/>
          </a:xfrm>
        </p:spPr>
        <p:txBody>
          <a:bodyPr/>
          <a:lstStyle/>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Une adresse de multidiffusion de nœud sollicité est comparable à une adresse de multidiffusion à tous les nœuds.</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Une adresse de multidiffusion à noeud sollicité est mise en correspondance avec une adresse de multidiffusion Ethernet spéciale.</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Cela permet à la carte réseau Ethernet de filtrer la trame en examinant l'adresse MAC de destination sans l'envoyer au processus IPv6 pour voir si le périphérique est la cible prévue du paquet IPV6.</a:t>
            </a:r>
          </a:p>
        </p:txBody>
      </p:sp>
      <p:pic>
        <p:nvPicPr>
          <p:cNvPr id="4" name="Picture 3">
            <a:extLst>
              <a:ext uri="{FF2B5EF4-FFF2-40B4-BE49-F238E27FC236}">
                <a16:creationId xmlns:a16="http://schemas.microsoft.com/office/drawing/2014/main" id="{F3BA181D-36C7-4DAF-9B3B-E20C6358C7FD}"/>
              </a:ext>
            </a:extLst>
          </p:cNvPr>
          <p:cNvPicPr>
            <a:picLocks noChangeAspect="1"/>
          </p:cNvPicPr>
          <p:nvPr/>
        </p:nvPicPr>
        <p:blipFill>
          <a:blip r:embed="rId3"/>
          <a:stretch>
            <a:fillRect/>
          </a:stretch>
        </p:blipFill>
        <p:spPr>
          <a:xfrm>
            <a:off x="4410332" y="967665"/>
            <a:ext cx="4301867" cy="3080551"/>
          </a:xfrm>
          <a:prstGeom prst="rect">
            <a:avLst/>
          </a:prstGeom>
        </p:spPr>
      </p:pic>
    </p:spTree>
    <p:extLst>
      <p:ext uri="{BB962C8B-B14F-4D97-AF65-F5344CB8AC3E}">
        <p14:creationId xmlns:p14="http://schemas.microsoft.com/office/powerpoint/2010/main" val="23839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12.8 Sous-réseau d'un réseau IPv6</a:t>
            </a:r>
          </a:p>
        </p:txBody>
      </p:sp>
    </p:spTree>
    <p:custDataLst>
      <p:tags r:id="rId1"/>
    </p:custDataLst>
    <p:extLst>
      <p:ext uri="{BB962C8B-B14F-4D97-AF65-F5344CB8AC3E}">
        <p14:creationId xmlns:p14="http://schemas.microsoft.com/office/powerpoint/2010/main" val="2084397669"/>
      </p:ext>
    </p:extLst>
  </p:cSld>
  <p:clrMapOvr>
    <a:masterClrMapping/>
  </p:clrMapOvr>
  <p:transition spd="slow">
    <p:wip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Sous-réseautage d'un réseau IPv6</a:t>
            </a:r>
            <a:r>
              <a:rPr lang="en-US" dirty="0"/>
              <a:t/>
            </a:r>
            <a:br>
              <a:rPr lang="en-US" dirty="0"/>
            </a:br>
            <a:r>
              <a:rPr lang="fr-FR" sz="2400"/>
              <a:t>Sous-réseautage utilisant l'ID de sous-réseau</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7984230" cy="1598084"/>
          </a:xfrm>
        </p:spPr>
        <p:txBody>
          <a:bodyPr/>
          <a:lstStyle/>
          <a:p>
            <a:pPr marL="0" indent="0" algn="l" defTabSz="684213" rtl="0" fontAlgn="base">
              <a:spcBef>
                <a:spcPts val="600"/>
              </a:spcBef>
              <a:spcAft>
                <a:spcPts val="600"/>
              </a:spcAft>
              <a:buClr>
                <a:schemeClr val="tx2"/>
              </a:buClr>
              <a:buSzPct val="90000"/>
            </a:pPr>
            <a:r>
              <a:rPr lang="fr-FR" sz="1800">
                <a:solidFill>
                  <a:srgbClr val="000000"/>
                </a:solidFill>
              </a:rPr>
              <a:t>IPv6 a été conçu en pensant au sous-réseau. </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Un champ d'ID de sous-réseau distinct dans la GUA IPv6 est utilisé pour créer des sous-réseaux. </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 champ ID de sous-réseau est la zone située entre le préfixe de routage global et l'ID d'interface.</a:t>
            </a:r>
          </a:p>
        </p:txBody>
      </p:sp>
      <p:pic>
        <p:nvPicPr>
          <p:cNvPr id="5" name="Picture 4">
            <a:extLst>
              <a:ext uri="{FF2B5EF4-FFF2-40B4-BE49-F238E27FC236}">
                <a16:creationId xmlns:a16="http://schemas.microsoft.com/office/drawing/2014/main" id="{94D8DB5A-76F0-4B47-AE58-0F512B58682D}"/>
              </a:ext>
            </a:extLst>
          </p:cNvPr>
          <p:cNvPicPr>
            <a:picLocks noChangeAspect="1"/>
          </p:cNvPicPr>
          <p:nvPr/>
        </p:nvPicPr>
        <p:blipFill>
          <a:blip r:embed="rId3"/>
          <a:stretch>
            <a:fillRect/>
          </a:stretch>
        </p:blipFill>
        <p:spPr>
          <a:xfrm>
            <a:off x="1021125" y="2936345"/>
            <a:ext cx="6805582" cy="1506708"/>
          </a:xfrm>
          <a:prstGeom prst="rect">
            <a:avLst/>
          </a:prstGeom>
        </p:spPr>
      </p:pic>
    </p:spTree>
    <p:extLst>
      <p:ext uri="{BB962C8B-B14F-4D97-AF65-F5344CB8AC3E}">
        <p14:creationId xmlns:p14="http://schemas.microsoft.com/office/powerpoint/2010/main" val="71630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Sous-réseau d'un réseau IPv6</a:t>
            </a:r>
            <a:r>
              <a:rPr lang="en-US" dirty="0"/>
              <a:t/>
            </a:r>
            <a:br>
              <a:rPr lang="en-US" dirty="0"/>
            </a:br>
            <a:r>
              <a:rPr lang="fr-FR" sz="2400"/>
              <a:t>Exemple de sous-réseau IPv6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1035049"/>
            <a:ext cx="3731826" cy="2863358"/>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Étant donné le préfixe de routage global 2001:db8:acad::/48 avec un ID de sous-réseau de 16 bits.</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Permet 65 536 /64 sous-réseaux</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 préfixe de routage global est le même pour tous les sous-réseaux.</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Seul </a:t>
            </a:r>
            <a:r>
              <a:rPr lang="fr-FR" sz="1400">
                <a:solidFill>
                  <a:srgbClr val="000000"/>
                </a:solidFill>
              </a:rPr>
              <a:t>l'hexagone d'identification du sous-réseau est incrémenté en hexadécimal pour chaque sous-réseau.</a:t>
            </a:r>
          </a:p>
        </p:txBody>
      </p:sp>
      <p:pic>
        <p:nvPicPr>
          <p:cNvPr id="4" name="Picture 3">
            <a:extLst>
              <a:ext uri="{FF2B5EF4-FFF2-40B4-BE49-F238E27FC236}">
                <a16:creationId xmlns:a16="http://schemas.microsoft.com/office/drawing/2014/main" id="{79B8BF49-5FD4-4309-80FA-F52A67C7D7A8}"/>
              </a:ext>
            </a:extLst>
          </p:cNvPr>
          <p:cNvPicPr>
            <a:picLocks noChangeAspect="1"/>
          </p:cNvPicPr>
          <p:nvPr/>
        </p:nvPicPr>
        <p:blipFill>
          <a:blip r:embed="rId3"/>
          <a:stretch>
            <a:fillRect/>
          </a:stretch>
        </p:blipFill>
        <p:spPr>
          <a:xfrm>
            <a:off x="3899263" y="1035049"/>
            <a:ext cx="4446225" cy="3072784"/>
          </a:xfrm>
          <a:prstGeom prst="rect">
            <a:avLst/>
          </a:prstGeom>
        </p:spPr>
      </p:pic>
    </p:spTree>
    <p:extLst>
      <p:ext uri="{BB962C8B-B14F-4D97-AF65-F5344CB8AC3E}">
        <p14:creationId xmlns:p14="http://schemas.microsoft.com/office/powerpoint/2010/main" val="147172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Sous-réseautage un réseau IPv6</a:t>
            </a:r>
            <a:r>
              <a:rPr lang="en-US" dirty="0"/>
              <a:t/>
            </a:r>
            <a:br>
              <a:rPr lang="en-US" dirty="0"/>
            </a:br>
            <a:r>
              <a:rPr lang="fr-FR" sz="2400"/>
              <a:t>Allocation de sous-réseau IPv6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986659"/>
            <a:ext cx="7380549" cy="1392523"/>
          </a:xfrm>
        </p:spPr>
        <p:txBody>
          <a:bodyPr/>
          <a:lstStyle/>
          <a:p>
            <a:pPr marL="0" indent="0" algn="l" defTabSz="684213" rtl="0" fontAlgn="base">
              <a:spcBef>
                <a:spcPts val="600"/>
              </a:spcBef>
              <a:spcAft>
                <a:spcPts val="600"/>
              </a:spcAft>
              <a:buClr>
                <a:schemeClr val="tx2"/>
              </a:buClr>
              <a:buSzPct val="90000"/>
            </a:pPr>
            <a:r>
              <a:rPr lang="fr-FR" sz="1400">
                <a:solidFill>
                  <a:srgbClr val="000000"/>
                </a:solidFill>
              </a:rPr>
              <a:t>La topologie de l'exemple nécessite cinq sous-réseaux, un pour chaque réseau local ainsi que pour la liaison série entre R1 et R2.</a:t>
            </a:r>
          </a:p>
          <a:p>
            <a:pPr marL="0" indent="0" algn="l" defTabSz="684213" rtl="0" fontAlgn="base">
              <a:spcBef>
                <a:spcPts val="600"/>
              </a:spcBef>
              <a:spcAft>
                <a:spcPts val="600"/>
              </a:spcAft>
              <a:buClr>
                <a:schemeClr val="tx2"/>
              </a:buClr>
              <a:buSzPct val="90000"/>
            </a:pPr>
            <a:r>
              <a:rPr lang="fr-FR" sz="1400">
                <a:solidFill>
                  <a:srgbClr val="000000"/>
                </a:solidFill>
              </a:rPr>
              <a:t>Les cinq sous-réseaux IPv6 ont été alloués, avec les champs d'ID de sous-réseau 0001 à 0005. Chaque sous-réseau /64 propose plus d'adresses qu'il ne sera jamais nécessaire.</a:t>
            </a:r>
          </a:p>
        </p:txBody>
      </p:sp>
      <p:pic>
        <p:nvPicPr>
          <p:cNvPr id="5" name="Picture 4">
            <a:extLst>
              <a:ext uri="{FF2B5EF4-FFF2-40B4-BE49-F238E27FC236}">
                <a16:creationId xmlns:a16="http://schemas.microsoft.com/office/drawing/2014/main" id="{F9B4560F-645D-4891-932C-5DFEA2110D05}"/>
              </a:ext>
            </a:extLst>
          </p:cNvPr>
          <p:cNvPicPr>
            <a:picLocks noChangeAspect="1"/>
          </p:cNvPicPr>
          <p:nvPr/>
        </p:nvPicPr>
        <p:blipFill>
          <a:blip r:embed="rId3"/>
          <a:stretch>
            <a:fillRect/>
          </a:stretch>
        </p:blipFill>
        <p:spPr>
          <a:xfrm>
            <a:off x="994298" y="2295062"/>
            <a:ext cx="3127775" cy="2099842"/>
          </a:xfrm>
          <a:prstGeom prst="rect">
            <a:avLst/>
          </a:prstGeom>
        </p:spPr>
      </p:pic>
      <p:pic>
        <p:nvPicPr>
          <p:cNvPr id="7" name="Picture 6">
            <a:extLst>
              <a:ext uri="{FF2B5EF4-FFF2-40B4-BE49-F238E27FC236}">
                <a16:creationId xmlns:a16="http://schemas.microsoft.com/office/drawing/2014/main" id="{0D5A817A-D8FB-45B9-BB3D-6E5C7DC6B464}"/>
              </a:ext>
            </a:extLst>
          </p:cNvPr>
          <p:cNvPicPr>
            <a:picLocks noChangeAspect="1"/>
          </p:cNvPicPr>
          <p:nvPr/>
        </p:nvPicPr>
        <p:blipFill>
          <a:blip r:embed="rId4"/>
          <a:stretch>
            <a:fillRect/>
          </a:stretch>
        </p:blipFill>
        <p:spPr>
          <a:xfrm>
            <a:off x="4419507" y="2427572"/>
            <a:ext cx="3392842" cy="1967332"/>
          </a:xfrm>
          <a:prstGeom prst="rect">
            <a:avLst/>
          </a:prstGeom>
        </p:spPr>
      </p:pic>
    </p:spTree>
    <p:extLst>
      <p:ext uri="{BB962C8B-B14F-4D97-AF65-F5344CB8AC3E}">
        <p14:creationId xmlns:p14="http://schemas.microsoft.com/office/powerpoint/2010/main" val="380933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commandes de vérification (suite)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584775"/>
          </a:xfrm>
          <a:prstGeom prst="rect">
            <a:avLst/>
          </a:prstGeom>
          <a:noFill/>
        </p:spPr>
        <p:txBody>
          <a:bodyPr wrap="square" rtlCol="0">
            <a:spAutoFit/>
          </a:bodyPr>
          <a:lstStyle/>
          <a:p>
            <a:pPr rtl="0"/>
            <a:r>
              <a:rPr lang="fr-FR" sz="1600">
                <a:solidFill>
                  <a:srgbClr val="000000"/>
                </a:solidFill>
              </a:rPr>
              <a:t>Afficher l'état de toutes les interfaces avec les commandes </a:t>
            </a:r>
            <a:r>
              <a:rPr lang="fr-FR" sz="1600" b="1">
                <a:solidFill>
                  <a:srgbClr val="000000"/>
                </a:solidFill>
              </a:rPr>
              <a:t>show ip interface brief </a:t>
            </a:r>
            <a:r>
              <a:rPr lang="fr-FR" sz="1600">
                <a:solidFill>
                  <a:srgbClr val="000000"/>
                </a:solidFill>
              </a:rPr>
              <a:t>et </a:t>
            </a:r>
            <a:r>
              <a:rPr lang="fr-FR" sz="1600" b="1">
                <a:solidFill>
                  <a:srgbClr val="000000"/>
                </a:solidFill>
              </a:rPr>
              <a:t>show ipv6 interface brief </a:t>
            </a:r>
            <a:r>
              <a:rPr lang="fr-FR" sz="1600">
                <a:solidFill>
                  <a:srgbClr val="000000"/>
                </a:solidFill>
              </a:rPr>
              <a:t>, illustrées ici :</a:t>
            </a:r>
          </a:p>
        </p:txBody>
      </p:sp>
      <p:sp>
        <p:nvSpPr>
          <p:cNvPr id="8" name="TextBox 7">
            <a:extLst>
              <a:ext uri="{FF2B5EF4-FFF2-40B4-BE49-F238E27FC236}">
                <a16:creationId xmlns:a16="http://schemas.microsoft.com/office/drawing/2014/main" id="{A707EA06-7465-4C52-AE81-CBACEDBD6441}"/>
              </a:ext>
            </a:extLst>
          </p:cNvPr>
          <p:cNvSpPr txBox="1"/>
          <p:nvPr/>
        </p:nvSpPr>
        <p:spPr>
          <a:xfrm>
            <a:off x="1721391" y="1785521"/>
            <a:ext cx="5701218" cy="923330"/>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a:t>
            </a:r>
            <a:r>
              <a:rPr lang="fr-FR" sz="900" b="1">
                <a:solidFill>
                  <a:schemeClr val="bg1"/>
                </a:solidFill>
                <a:latin typeface="Courier New" panose="02070309020205020404" pitchFamily="49" charset="0"/>
                <a:cs typeface="Courier New" panose="02070309020205020404" pitchFamily="49" charset="0"/>
              </a:rPr>
              <a:t>show ip interface brief</a:t>
            </a:r>
          </a:p>
          <a:p>
            <a:pPr rtl="0"/>
            <a:r>
              <a:rPr lang="fr-FR" sz="900">
                <a:solidFill>
                  <a:schemeClr val="bg1"/>
                </a:solidFill>
                <a:latin typeface="Courier New" panose="02070309020205020404" pitchFamily="49" charset="0"/>
                <a:cs typeface="Courier New" panose="02070309020205020404" pitchFamily="49" charset="0"/>
              </a:rPr>
              <a:t>Interface IP-Address OK? Method Status Protocol </a:t>
            </a:r>
          </a:p>
          <a:p>
            <a:pPr rtl="0"/>
            <a:r>
              <a:rPr lang="fr-FR" sz="900">
                <a:solidFill>
                  <a:schemeClr val="bg1"/>
                </a:solidFill>
                <a:latin typeface="Courier New" panose="02070309020205020404" pitchFamily="49" charset="0"/>
                <a:cs typeface="Courier New" panose="02070309020205020404" pitchFamily="49" charset="0"/>
              </a:rPr>
              <a:t>GigabitEthernet0/0/0 192.168.10.1 YES manual up up </a:t>
            </a:r>
          </a:p>
          <a:p>
            <a:pPr rtl="0"/>
            <a:r>
              <a:rPr lang="fr-FR" sz="900">
                <a:solidFill>
                  <a:schemeClr val="bg1"/>
                </a:solidFill>
                <a:latin typeface="Courier New" panose="02070309020205020404" pitchFamily="49" charset="0"/>
                <a:cs typeface="Courier New" panose="02070309020205020404" pitchFamily="49" charset="0"/>
              </a:rPr>
              <a:t>GigabiteThernet0/0/1 209.165.200.225 OUI manuel up </a:t>
            </a:r>
          </a:p>
          <a:p>
            <a:pPr rtl="0"/>
            <a:r>
              <a:rPr lang="fr-FR" sz="900">
                <a:solidFill>
                  <a:schemeClr val="bg1"/>
                </a:solidFill>
                <a:latin typeface="Courier New" panose="02070309020205020404" pitchFamily="49" charset="0"/>
                <a:cs typeface="Courier New" panose="02070309020205020404" pitchFamily="49" charset="0"/>
              </a:rPr>
              <a:t>Vlan1 unassigned YES unset administratively down down </a:t>
            </a:r>
          </a:p>
          <a:p>
            <a:pPr rtl="0"/>
            <a:r>
              <a:rPr lang="fr-FR" sz="900">
                <a:solidFill>
                  <a:schemeClr val="bg1"/>
                </a:solidFill>
                <a:latin typeface="Courier New" panose="02070309020205020404" pitchFamily="49" charset="0"/>
                <a:cs typeface="Courier New" panose="02070309020205020404" pitchFamily="49" charset="0"/>
              </a:rPr>
              <a:t>R1#</a:t>
            </a:r>
          </a:p>
        </p:txBody>
      </p:sp>
      <p:sp>
        <p:nvSpPr>
          <p:cNvPr id="9" name="TextBox 8">
            <a:extLst>
              <a:ext uri="{FF2B5EF4-FFF2-40B4-BE49-F238E27FC236}">
                <a16:creationId xmlns:a16="http://schemas.microsoft.com/office/drawing/2014/main" id="{3D345167-82FC-49E7-B10D-34FE13887791}"/>
              </a:ext>
            </a:extLst>
          </p:cNvPr>
          <p:cNvSpPr txBox="1"/>
          <p:nvPr/>
        </p:nvSpPr>
        <p:spPr>
          <a:xfrm>
            <a:off x="1721391" y="2929108"/>
            <a:ext cx="5701218" cy="1477328"/>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a:t>
            </a:r>
            <a:r>
              <a:rPr lang="fr-FR" sz="900" b="1">
                <a:solidFill>
                  <a:schemeClr val="bg1"/>
                </a:solidFill>
                <a:latin typeface="Courier New" panose="02070309020205020404" pitchFamily="49" charset="0"/>
                <a:cs typeface="Courier New" panose="02070309020205020404" pitchFamily="49" charset="0"/>
              </a:rPr>
              <a:t>show ipv6 interface brief</a:t>
            </a:r>
          </a:p>
          <a:p>
            <a:pPr rtl="0"/>
            <a:r>
              <a:rPr lang="fr-FR" sz="900">
                <a:solidFill>
                  <a:schemeClr val="bg1"/>
                </a:solidFill>
                <a:latin typeface="Courier New" panose="02070309020205020404" pitchFamily="49" charset="0"/>
                <a:cs typeface="Courier New" panose="02070309020205020404" pitchFamily="49" charset="0"/>
              </a:rPr>
              <a:t>GigabitEthernet0/0/0 [up/up]</a:t>
            </a:r>
          </a:p>
          <a:p>
            <a:pPr rtl="0"/>
            <a:r>
              <a:rPr lang="fr-FR" sz="900">
                <a:solidFill>
                  <a:schemeClr val="bg1"/>
                </a:solidFill>
                <a:latin typeface="Courier New" panose="02070309020205020404" pitchFamily="49" charset="0"/>
                <a:cs typeface="Courier New" panose="02070309020205020404" pitchFamily="49" charset="0"/>
              </a:rPr>
              <a:t>    FE80::201:C9FF:FE89:4501</a:t>
            </a:r>
          </a:p>
          <a:p>
            <a:pPr rtl="0"/>
            <a:r>
              <a:rPr lang="fr-FR" sz="900">
                <a:solidFill>
                  <a:schemeClr val="bg1"/>
                </a:solidFill>
                <a:latin typeface="Courier New" panose="02070309020205020404" pitchFamily="49" charset="0"/>
                <a:cs typeface="Courier New" panose="02070309020205020404" pitchFamily="49" charset="0"/>
              </a:rPr>
              <a:t>    2001:DB8:ACAD:10::1</a:t>
            </a:r>
          </a:p>
          <a:p>
            <a:pPr rtl="0"/>
            <a:r>
              <a:rPr lang="fr-FR" sz="900">
                <a:solidFill>
                  <a:schemeClr val="bg1"/>
                </a:solidFill>
                <a:latin typeface="Courier New" panose="02070309020205020404" pitchFamily="49" charset="0"/>
                <a:cs typeface="Courier New" panose="02070309020205020404" pitchFamily="49" charset="0"/>
              </a:rPr>
              <a:t>GigabitEthernet0/0/1 [up/up]</a:t>
            </a:r>
          </a:p>
          <a:p>
            <a:pPr rtl="0"/>
            <a:r>
              <a:rPr lang="fr-FR" sz="900">
                <a:solidFill>
                  <a:schemeClr val="bg1"/>
                </a:solidFill>
                <a:latin typeface="Courier New" panose="02070309020205020404" pitchFamily="49" charset="0"/>
                <a:cs typeface="Courier New" panose="02070309020205020404" pitchFamily="49" charset="0"/>
              </a:rPr>
              <a:t>    FE80: :201:C9FF:FE 89:4502</a:t>
            </a:r>
          </a:p>
          <a:p>
            <a:pPr rtl="0"/>
            <a:r>
              <a:rPr lang="fr-FR" sz="900">
                <a:solidFill>
                  <a:schemeClr val="bg1"/>
                </a:solidFill>
                <a:latin typeface="Courier New" panose="02070309020205020404" pitchFamily="49" charset="0"/>
                <a:cs typeface="Courier New" panose="02070309020205020404" pitchFamily="49" charset="0"/>
              </a:rPr>
              <a:t>    2001:DB8:FEED:224::1</a:t>
            </a:r>
          </a:p>
          <a:p>
            <a:pPr rtl="0"/>
            <a:r>
              <a:rPr lang="fr-FR" sz="900">
                <a:solidFill>
                  <a:schemeClr val="bg1"/>
                </a:solidFill>
                <a:latin typeface="Courier New" panose="02070309020205020404" pitchFamily="49" charset="0"/>
                <a:cs typeface="Courier New" panose="02070309020205020404" pitchFamily="49" charset="0"/>
              </a:rPr>
              <a:t>Vlan1 [administratively down/down]</a:t>
            </a:r>
          </a:p>
          <a:p>
            <a:pPr rtl="0"/>
            <a:r>
              <a:rPr lang="fr-FR" sz="900">
                <a:solidFill>
                  <a:schemeClr val="bg1"/>
                </a:solidFill>
                <a:latin typeface="Courier New" panose="02070309020205020404" pitchFamily="49" charset="0"/>
                <a:cs typeface="Courier New" panose="02070309020205020404" pitchFamily="49" charset="0"/>
              </a:rPr>
              <a:t>    unassigned </a:t>
            </a:r>
          </a:p>
          <a:p>
            <a:pPr rtl="0"/>
            <a:r>
              <a:rPr lang="fr-FR" sz="900">
                <a:solidFill>
                  <a:schemeClr val="bg1"/>
                </a:solidFill>
                <a:latin typeface="Courier New" panose="02070309020205020404" pitchFamily="49" charset="0"/>
                <a:cs typeface="Courier New" panose="02070309020205020404" pitchFamily="49" charset="0"/>
              </a:rPr>
              <a:t>R1#</a:t>
            </a:r>
          </a:p>
        </p:txBody>
      </p:sp>
    </p:spTree>
    <p:extLst>
      <p:ext uri="{BB962C8B-B14F-4D97-AF65-F5344CB8AC3E}">
        <p14:creationId xmlns:p14="http://schemas.microsoft.com/office/powerpoint/2010/main" val="304882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Sous-réseautage d'un réseau IPv6</a:t>
            </a:r>
            <a:r>
              <a:rPr lang="en-US" dirty="0"/>
              <a:t/>
            </a:r>
            <a:br>
              <a:rPr lang="en-US" dirty="0"/>
            </a:br>
            <a:r>
              <a:rPr lang="fr-FR" sz="2400"/>
              <a:t>Routeur configuré avec des sous-réseaux IPv6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986660"/>
            <a:ext cx="7380549" cy="731838"/>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Comme pour la configuration IPv4, l'exemple indique que chacune des interfaces du routeur a été configurée pour utiliser un sous-réseau IPv6 différent.</a:t>
            </a:r>
          </a:p>
        </p:txBody>
      </p:sp>
      <p:sp>
        <p:nvSpPr>
          <p:cNvPr id="8" name="Rectangle 1">
            <a:extLst>
              <a:ext uri="{FF2B5EF4-FFF2-40B4-BE49-F238E27FC236}">
                <a16:creationId xmlns:a16="http://schemas.microsoft.com/office/drawing/2014/main" id="{834DE4A8-80F8-41EF-8BA3-2E8FBDCC8A88}"/>
              </a:ext>
            </a:extLst>
          </p:cNvPr>
          <p:cNvSpPr>
            <a:spLocks noChangeArrowheads="1"/>
          </p:cNvSpPr>
          <p:nvPr/>
        </p:nvSpPr>
        <p:spPr bwMode="auto">
          <a:xfrm>
            <a:off x="523265" y="1871767"/>
            <a:ext cx="5398141" cy="1785104"/>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 interface gigabitEthernet 0/0/0</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ipv6 address 2001:db8:acad:1::1/64</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no shutdown</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exit</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 interface gigabitethernet 0/0/1</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ipv6 address 2001:db8:acad:2::1/64</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no shutdown</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exit</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 interface serial 0/1/0</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ipv6 address 2001:db8:acad:3::1/64</a:t>
            </a:r>
          </a:p>
          <a:p>
            <a:pPr lvl="0" defTabSz="914400" rtl="0" eaLnBrk="0" hangingPunct="0"/>
            <a:r>
              <a:rPr lang="fr-FR" sz="1000">
                <a:solidFill>
                  <a:schemeClr val="bg1"/>
                </a:solidFill>
                <a:latin typeface="Courier New" panose="02070309020205020404" pitchFamily="49" charset="0"/>
                <a:cs typeface="Courier New" panose="02070309020205020404" pitchFamily="49" charset="0"/>
              </a:rPr>
              <a:t>R1(config-if)# no shutdown</a:t>
            </a:r>
          </a:p>
        </p:txBody>
      </p:sp>
    </p:spTree>
    <p:extLst>
      <p:ext uri="{BB962C8B-B14F-4D97-AF65-F5344CB8AC3E}">
        <p14:creationId xmlns:p14="http://schemas.microsoft.com/office/powerpoint/2010/main" val="316060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5357" y="739677"/>
            <a:ext cx="8853286" cy="4155319"/>
          </a:xfrm>
        </p:spPr>
        <p:txBody>
          <a:bodyPr/>
          <a:lstStyle/>
          <a:p>
            <a:pPr marL="115887" indent="-285750" rtl="0">
              <a:spcBef>
                <a:spcPts val="0"/>
              </a:spcBef>
              <a:spcAft>
                <a:spcPts val="0"/>
              </a:spcAft>
              <a:buFont typeface="Arial" panose="020B0604020202020204" pitchFamily="34" charset="0"/>
              <a:buChar char="•"/>
            </a:pPr>
            <a:r>
              <a:rPr lang="fr-FR" sz="1400" dirty="0"/>
              <a:t>Théoriquement, l'IPv4 est limité à 4,3 milliards d'adresses.</a:t>
            </a:r>
          </a:p>
          <a:p>
            <a:pPr marL="115887" indent="-285750" rtl="0">
              <a:spcBef>
                <a:spcPts val="0"/>
              </a:spcBef>
              <a:spcAft>
                <a:spcPts val="0"/>
              </a:spcAft>
              <a:buFont typeface="Arial" panose="020B0604020202020204" pitchFamily="34" charset="0"/>
              <a:buChar char="•"/>
            </a:pPr>
            <a:r>
              <a:rPr lang="fr-FR" sz="1400" dirty="0"/>
              <a:t>L'IETF a créé divers protocoles et outils pour aider les administrateurs réseau à migrer leurs réseaux vers l'IPv6. Les techniques de migration peuvent être regroupées sous trois catégories: double pile, tunneling et traduction.</a:t>
            </a:r>
          </a:p>
          <a:p>
            <a:pPr marL="115887" indent="-285750" rtl="0">
              <a:spcBef>
                <a:spcPts val="0"/>
              </a:spcBef>
              <a:spcAft>
                <a:spcPts val="0"/>
              </a:spcAft>
              <a:buFont typeface="Arial" panose="020B0604020202020204" pitchFamily="34" charset="0"/>
              <a:buChar char="•"/>
            </a:pPr>
            <a:r>
              <a:rPr lang="fr-FR" sz="1400" dirty="0"/>
              <a:t>Les adresses IPv6 ont une longueur de 128 bits et sont notées sous forme de chaînes de valeurs hexadécimales.</a:t>
            </a:r>
          </a:p>
          <a:p>
            <a:pPr marL="115887" indent="-285750" rtl="0">
              <a:spcBef>
                <a:spcPts val="0"/>
              </a:spcBef>
              <a:spcAft>
                <a:spcPts val="0"/>
              </a:spcAft>
              <a:buFont typeface="Arial" panose="020B0604020202020204" pitchFamily="34" charset="0"/>
              <a:buChar char="•"/>
            </a:pPr>
            <a:r>
              <a:rPr lang="fr-FR" sz="1400" dirty="0"/>
              <a:t>le format privilégié pour noter une adresseIPv6 est x:x:x:x:x:x:x:x, où chaque «x» est constitué de quatre valeurs hexadécimales. </a:t>
            </a:r>
          </a:p>
          <a:p>
            <a:pPr marL="115887" indent="-285750" rtl="0">
              <a:spcBef>
                <a:spcPts val="0"/>
              </a:spcBef>
              <a:spcAft>
                <a:spcPts val="0"/>
              </a:spcAft>
              <a:buFont typeface="Arial" panose="020B0604020202020204" pitchFamily="34" charset="0"/>
              <a:buChar char="•"/>
            </a:pPr>
            <a:r>
              <a:rPr lang="fr-FR" sz="1400" dirty="0"/>
              <a:t>Il existe trois types d'adresses IPv6: monodiffusion, multidiffusion et </a:t>
            </a:r>
            <a:r>
              <a:rPr lang="fr-FR" sz="1400" dirty="0" err="1"/>
              <a:t>anycast</a:t>
            </a:r>
            <a:r>
              <a:rPr lang="fr-FR" sz="1400" dirty="0"/>
              <a:t> (monodiffusion aléatoire).</a:t>
            </a:r>
          </a:p>
          <a:p>
            <a:pPr marL="115887" indent="-285750" rtl="0">
              <a:spcBef>
                <a:spcPts val="0"/>
              </a:spcBef>
              <a:spcAft>
                <a:spcPts val="0"/>
              </a:spcAft>
              <a:buFont typeface="Arial" panose="020B0604020202020204" pitchFamily="34" charset="0"/>
              <a:buChar char="•"/>
            </a:pPr>
            <a:r>
              <a:rPr lang="fr-FR" sz="1400" dirty="0"/>
              <a:t>Une adresse de monodiffusion IPv6 identifie une interface sur un périphérique IPv6 de façon unique. </a:t>
            </a:r>
          </a:p>
          <a:p>
            <a:pPr marL="115887" indent="-285750" rtl="0">
              <a:spcBef>
                <a:spcPts val="0"/>
              </a:spcBef>
              <a:spcAft>
                <a:spcPts val="0"/>
              </a:spcAft>
              <a:buFont typeface="Arial" panose="020B0604020202020204" pitchFamily="34" charset="0"/>
              <a:buChar char="•"/>
            </a:pPr>
            <a:r>
              <a:rPr lang="fr-FR" sz="1400" dirty="0"/>
              <a:t>Les adresses de diffusion globale (GUA) IPv6 sont uniques au monde et routables (Internet IPv6). </a:t>
            </a:r>
          </a:p>
          <a:p>
            <a:pPr marL="115887" indent="-285750" rtl="0">
              <a:spcBef>
                <a:spcPts val="0"/>
              </a:spcBef>
              <a:spcAft>
                <a:spcPts val="0"/>
              </a:spcAft>
              <a:buFont typeface="Arial" panose="020B0604020202020204" pitchFamily="34" charset="0"/>
              <a:buChar char="•"/>
            </a:pPr>
            <a:r>
              <a:rPr lang="fr-FR" sz="1400" dirty="0"/>
              <a:t>Une adresse </a:t>
            </a:r>
            <a:r>
              <a:rPr lang="fr-FR" sz="1400" dirty="0" err="1"/>
              <a:t>link</a:t>
            </a:r>
            <a:r>
              <a:rPr lang="fr-FR" sz="1400" dirty="0"/>
              <a:t>-local IPv6 (LLA) permet à un appareil de communiquer avec d'autres appareils IPv6 sur la même liaison et uniquement sur cette liaison (sous-réseau).</a:t>
            </a:r>
          </a:p>
          <a:p>
            <a:pPr marL="115887" indent="-285750" rtl="0">
              <a:spcBef>
                <a:spcPts val="0"/>
              </a:spcBef>
              <a:spcAft>
                <a:spcPts val="0"/>
              </a:spcAft>
              <a:buFont typeface="Arial" panose="020B0604020202020204" pitchFamily="34" charset="0"/>
              <a:buChar char="•"/>
            </a:pPr>
            <a:r>
              <a:rPr lang="fr-FR" sz="1400" dirty="0"/>
              <a:t>La commande pour configurer une GUA IPv6 sur une interface est </a:t>
            </a:r>
            <a:r>
              <a:rPr lang="fr-FR" sz="1400" b="1" dirty="0"/>
              <a:t>ipv6 adresse</a:t>
            </a:r>
            <a:r>
              <a:rPr lang="fr-FR" sz="1400" dirty="0"/>
              <a:t> </a:t>
            </a:r>
            <a:r>
              <a:rPr lang="fr-FR" sz="1400" i="1" dirty="0"/>
              <a:t>ipv6-adresse/</a:t>
            </a:r>
            <a:r>
              <a:rPr lang="fr-FR" sz="1400" i="1" dirty="0" err="1"/>
              <a:t>prefix-length</a:t>
            </a:r>
            <a:r>
              <a:rPr lang="fr-FR" sz="1400" dirty="0"/>
              <a:t> . </a:t>
            </a:r>
          </a:p>
          <a:p>
            <a:pPr marL="115887" indent="-285750" rtl="0">
              <a:spcBef>
                <a:spcPts val="0"/>
              </a:spcBef>
              <a:spcAft>
                <a:spcPts val="0"/>
              </a:spcAft>
              <a:buFont typeface="Arial" panose="020B0604020202020204" pitchFamily="34" charset="0"/>
              <a:buChar char="•"/>
            </a:pPr>
            <a:r>
              <a:rPr lang="fr-FR" sz="1400" dirty="0"/>
              <a:t>Un périphérique obtient une GUA dynamiquement via des messages ICMPv6. Les routeurs IPv6 envoient des messages d'annonce de routeur ICMPv6 toutes les 200 secondes à tous les périphériques IPv6 du réseau.</a:t>
            </a:r>
          </a:p>
          <a:p>
            <a:pPr marL="0">
              <a:spcBef>
                <a:spcPts val="0"/>
              </a:spcBef>
              <a:spcAft>
                <a:spcPts val="0"/>
              </a:spcAft>
            </a:pPr>
            <a:endParaRPr lang="en-US" sz="1400" dirty="0"/>
          </a:p>
          <a:p>
            <a:pPr marL="0">
              <a:spcBef>
                <a:spcPts val="0"/>
              </a:spcBef>
              <a:spcAft>
                <a:spcPts val="0"/>
              </a:spcAft>
            </a:pPr>
            <a:endParaRPr lang="en-US" sz="1200" dirty="0"/>
          </a:p>
        </p:txBody>
      </p:sp>
    </p:spTree>
    <p:custDataLst>
      <p:tags r:id="rId1"/>
    </p:custDataLst>
    <p:extLst>
      <p:ext uri="{BB962C8B-B14F-4D97-AF65-F5344CB8AC3E}">
        <p14:creationId xmlns:p14="http://schemas.microsoft.com/office/powerpoint/2010/main" val="3115693920"/>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5357" y="722744"/>
            <a:ext cx="8853286" cy="4155319"/>
          </a:xfrm>
        </p:spPr>
        <p:txBody>
          <a:bodyPr/>
          <a:lstStyle/>
          <a:p>
            <a:pPr rtl="0">
              <a:spcBef>
                <a:spcPts val="0"/>
              </a:spcBef>
              <a:spcAft>
                <a:spcPts val="0"/>
              </a:spcAft>
              <a:buFont typeface="Arial" panose="020B0604020202020204" pitchFamily="34" charset="0"/>
              <a:buChar char="•"/>
            </a:pPr>
            <a:r>
              <a:rPr lang="fr-FR"/>
              <a:t>Les messages RA ont trois méthodes: SLAAC, SLAAC avec un serveur DHCPv6 sans état et DHCPv6 avec état (pas de SLAAC). </a:t>
            </a:r>
          </a:p>
          <a:p>
            <a:pPr rtl="0">
              <a:spcBef>
                <a:spcPts val="0"/>
              </a:spcBef>
              <a:spcAft>
                <a:spcPts val="0"/>
              </a:spcAft>
              <a:buFont typeface="Arial" panose="020B0604020202020204" pitchFamily="34" charset="0"/>
              <a:buChar char="•"/>
            </a:pPr>
            <a:r>
              <a:rPr lang="fr-FR"/>
              <a:t>L'interface ID peut utiliser la méthode EUI-64 ou un nombre à 64 bits généré aléatoirement. </a:t>
            </a:r>
          </a:p>
          <a:p>
            <a:pPr rtl="0">
              <a:spcBef>
                <a:spcPts val="0"/>
              </a:spcBef>
              <a:spcAft>
                <a:spcPts val="0"/>
              </a:spcAft>
              <a:buFont typeface="Arial" panose="020B0604020202020204" pitchFamily="34" charset="0"/>
              <a:buChar char="•"/>
            </a:pPr>
            <a:r>
              <a:rPr lang="fr-FR"/>
              <a:t>Ce processus utilise l'adresse MAC Ethernet à 48 bits d'un client et insère 16 autres bits au milieu de cette adresse MAC pour créer un ID d'interface de 64 bits.</a:t>
            </a:r>
          </a:p>
          <a:p>
            <a:pPr rtl="0">
              <a:spcBef>
                <a:spcPts val="0"/>
              </a:spcBef>
              <a:spcAft>
                <a:spcPts val="0"/>
              </a:spcAft>
              <a:buFont typeface="Arial" panose="020B0604020202020204" pitchFamily="34" charset="0"/>
              <a:buChar char="•"/>
            </a:pPr>
            <a:r>
              <a:rPr lang="fr-FR"/>
              <a:t>Selon le système d'exploitation, un périphérique peut utiliser un ID d'interface.</a:t>
            </a:r>
          </a:p>
          <a:p>
            <a:pPr rtl="0">
              <a:spcBef>
                <a:spcPts val="0"/>
              </a:spcBef>
              <a:spcAft>
                <a:spcPts val="0"/>
              </a:spcAft>
              <a:buFont typeface="Arial" panose="020B0604020202020204" pitchFamily="34" charset="0"/>
              <a:buChar char="•"/>
            </a:pPr>
            <a:r>
              <a:rPr lang="fr-FR"/>
              <a:t>Tous les périphériques IPv6 doivent avoir un LLA IPv6. Un LLA peut être configuré manuellement ou créé dynamiquement. </a:t>
            </a:r>
          </a:p>
          <a:p>
            <a:pPr rtl="0">
              <a:spcBef>
                <a:spcPts val="0"/>
              </a:spcBef>
              <a:spcAft>
                <a:spcPts val="0"/>
              </a:spcAft>
              <a:buFont typeface="Arial" panose="020B0604020202020204" pitchFamily="34" charset="0"/>
              <a:buChar char="•"/>
            </a:pPr>
            <a:r>
              <a:rPr lang="fr-FR"/>
              <a:t>Les routeurs Cisco créent automatiquement une adresse link-local IPv6 dès qu'une adresse de diffusion globale est attribuée à l'interface. </a:t>
            </a:r>
          </a:p>
          <a:p>
            <a:pPr rtl="0">
              <a:spcBef>
                <a:spcPts val="0"/>
              </a:spcBef>
              <a:spcAft>
                <a:spcPts val="0"/>
              </a:spcAft>
              <a:buFont typeface="Arial" panose="020B0604020202020204" pitchFamily="34" charset="0"/>
              <a:buChar char="•"/>
            </a:pPr>
            <a:r>
              <a:rPr lang="fr-FR"/>
              <a:t>Il existe deux types d'adresses de multidiffusion IPv6: les adresses de multidiffusion bien connues et les adresses de multidiffusion de nœuds sollicités. </a:t>
            </a:r>
          </a:p>
          <a:p>
            <a:pPr rtl="0">
              <a:spcBef>
                <a:spcPts val="0"/>
              </a:spcBef>
              <a:spcAft>
                <a:spcPts val="0"/>
              </a:spcAft>
              <a:buFont typeface="Arial" panose="020B0604020202020204" pitchFamily="34" charset="0"/>
              <a:buChar char="•"/>
            </a:pPr>
            <a:r>
              <a:rPr lang="fr-FR"/>
              <a:t>Deux groupes de multidiffusion assignés à CommonIPv6 sont: ff02::1 groupe de multidiffusion All-nœuds et ff02::2 groupe de multidiffusion All-routers.</a:t>
            </a:r>
          </a:p>
          <a:p>
            <a:pPr rtl="0">
              <a:spcBef>
                <a:spcPts val="0"/>
              </a:spcBef>
              <a:spcAft>
                <a:spcPts val="0"/>
              </a:spcAft>
              <a:buFont typeface="Arial" panose="020B0604020202020204" pitchFamily="34" charset="0"/>
              <a:buChar char="•"/>
            </a:pPr>
            <a:r>
              <a:rPr lang="fr-FR"/>
              <a:t>Une adresse de multidiffusion de nœud sollicité est comparable à une adresse de multidiffusion à tous les nœuds. Elle offre l'avantage d'être mappée à une adresse de multidiffusion Ethernet spéciale.</a:t>
            </a:r>
          </a:p>
          <a:p>
            <a:pPr rtl="0">
              <a:spcBef>
                <a:spcPts val="0"/>
              </a:spcBef>
              <a:spcAft>
                <a:spcPts val="0"/>
              </a:spcAft>
              <a:buFont typeface="Arial" panose="020B0604020202020204" pitchFamily="34" charset="0"/>
              <a:buChar char="•"/>
            </a:pPr>
            <a:r>
              <a:rPr lang="fr-FR"/>
              <a:t>IPv6 a été conçu en pensant au sous-réseau. Un champ d'ID de sous-réseau distinct dans la GUA IPv6 est utilisé pour créer des sous-réseaux.</a:t>
            </a:r>
          </a:p>
          <a:p>
            <a:pPr marL="0" indent="0">
              <a:spcBef>
                <a:spcPts val="0"/>
              </a:spcBef>
              <a:spcAft>
                <a:spcPts val="0"/>
              </a:spcAft>
              <a:buNone/>
            </a:pPr>
            <a:endParaRPr lang="en-US" sz="1400" dirty="0"/>
          </a:p>
          <a:p>
            <a:pPr marL="0">
              <a:spcBef>
                <a:spcPts val="0"/>
              </a:spcBef>
              <a:spcAft>
                <a:spcPts val="0"/>
              </a:spcAft>
            </a:pPr>
            <a:endParaRPr lang="en-US" sz="1400" dirty="0"/>
          </a:p>
          <a:p>
            <a:pPr marL="0">
              <a:spcBef>
                <a:spcPts val="0"/>
              </a:spcBef>
              <a:spcAft>
                <a:spcPts val="0"/>
              </a:spcAft>
            </a:pPr>
            <a:endParaRPr lang="en-US" sz="1400" dirty="0"/>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125896593"/>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12: Concepts WLAN</a:t>
            </a:r>
            <a:r>
              <a:rPr lang="en-US" dirty="0">
                <a:latin typeface="Arial" charset="0"/>
              </a:rPr>
              <a:t/>
            </a:r>
            <a:br>
              <a:rPr lang="en-US" dirty="0">
                <a:latin typeface="Arial" charset="0"/>
              </a:rPr>
            </a:br>
            <a:r>
              <a:rPr lang="fr-FR">
                <a:latin typeface="Arial" charset="0"/>
              </a:rPr>
              <a:t>Nouveaux termes et commandes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nvPr>
        </p:nvGraphicFramePr>
        <p:xfrm>
          <a:off x="99152" y="798513"/>
          <a:ext cx="3425283" cy="2529840"/>
        </p:xfrm>
        <a:graphic>
          <a:graphicData uri="http://schemas.openxmlformats.org/drawingml/2006/table">
            <a:tbl>
              <a:tblPr firstRow="1" bandRow="1">
                <a:tableStyleId>{F5AB1C69-6EDB-4FF4-983F-18BD219EF322}</a:tableStyleId>
              </a:tblPr>
              <a:tblGrid>
                <a:gridCol w="3425283">
                  <a:extLst>
                    <a:ext uri="{9D8B030D-6E8A-4147-A177-3AD203B41FA5}">
                      <a16:colId xmlns:a16="http://schemas.microsoft.com/office/drawing/2014/main" val="3270854437"/>
                    </a:ext>
                  </a:extLst>
                </a:gridCol>
              </a:tblGrid>
              <a:tr h="370840">
                <a:tc>
                  <a:txBody>
                    <a:bodyPr/>
                    <a:lstStyle/>
                    <a:p>
                      <a:pPr marL="285750" indent="-285750" rtl="0">
                        <a:buFont typeface="Arial" panose="020B0604020202020204" pitchFamily="34" charset="0"/>
                        <a:buChar char="•"/>
                      </a:pPr>
                      <a:r>
                        <a:rPr lang="fr-FR" sz="1600" b="0">
                          <a:solidFill>
                            <a:srgbClr val="000000"/>
                          </a:solidFill>
                        </a:rPr>
                        <a:t>Hextet</a:t>
                      </a:r>
                    </a:p>
                    <a:p>
                      <a:pPr marL="285750" indent="-285750" rtl="0">
                        <a:buFont typeface="Arial" panose="020B0604020202020204" pitchFamily="34" charset="0"/>
                        <a:buChar char="•"/>
                      </a:pPr>
                      <a:r>
                        <a:rPr lang="fr-FR" sz="1600" b="0">
                          <a:solidFill>
                            <a:srgbClr val="000000"/>
                          </a:solidFill>
                        </a:rPr>
                        <a:t>Adresse de liaison locale (LLA)</a:t>
                      </a:r>
                    </a:p>
                    <a:p>
                      <a:pPr marL="285750" indent="-285750" rtl="0">
                        <a:buFont typeface="Arial" panose="020B0604020202020204" pitchFamily="34" charset="0"/>
                        <a:buChar char="•"/>
                      </a:pPr>
                      <a:r>
                        <a:rPr lang="fr-FR" sz="1600" b="0">
                          <a:solidFill>
                            <a:srgbClr val="000000"/>
                          </a:solidFill>
                        </a:rPr>
                        <a:t>Adresse Ipv6</a:t>
                      </a:r>
                    </a:p>
                    <a:p>
                      <a:pPr marL="285750" indent="-285750" rtl="0">
                        <a:buFont typeface="Arial" panose="020B0604020202020204" pitchFamily="34" charset="0"/>
                        <a:buChar char="•"/>
                      </a:pPr>
                      <a:r>
                        <a:rPr lang="fr-FR" sz="1600" b="0">
                          <a:solidFill>
                            <a:srgbClr val="000000"/>
                          </a:solidFill>
                        </a:rPr>
                        <a:t>show ipv6 interface brief</a:t>
                      </a:r>
                    </a:p>
                    <a:p>
                      <a:pPr marL="285750" indent="-285750" rtl="0">
                        <a:buFont typeface="Arial" panose="020B0604020202020204" pitchFamily="34" charset="0"/>
                        <a:buChar char="•"/>
                      </a:pPr>
                      <a:r>
                        <a:rPr lang="fr-FR" sz="1600" b="0">
                          <a:solidFill>
                            <a:srgbClr val="000000"/>
                          </a:solidFill>
                        </a:rPr>
                        <a:t>SLAAC</a:t>
                      </a:r>
                    </a:p>
                    <a:p>
                      <a:pPr marL="285750" indent="-285750" rtl="0">
                        <a:buFont typeface="Arial" panose="020B0604020202020204" pitchFamily="34" charset="0"/>
                        <a:buChar char="•"/>
                      </a:pPr>
                      <a:r>
                        <a:rPr lang="fr-FR" sz="1600" b="0">
                          <a:solidFill>
                            <a:srgbClr val="000000"/>
                          </a:solidFill>
                        </a:rPr>
                        <a:t>Annonce de routeur</a:t>
                      </a:r>
                    </a:p>
                    <a:p>
                      <a:pPr marL="285750" indent="-285750" rtl="0">
                        <a:buFont typeface="Arial" panose="020B0604020202020204" pitchFamily="34" charset="0"/>
                        <a:buChar char="•"/>
                      </a:pPr>
                      <a:r>
                        <a:rPr lang="fr-FR" sz="1600" b="0">
                          <a:solidFill>
                            <a:srgbClr val="000000"/>
                          </a:solidFill>
                        </a:rPr>
                        <a:t>Sollicitation de routeur</a:t>
                      </a:r>
                    </a:p>
                    <a:p>
                      <a:pPr marL="285750" indent="-285750" rtl="0">
                        <a:buFont typeface="Arial" panose="020B0604020202020204" pitchFamily="34" charset="0"/>
                        <a:buChar char="•"/>
                      </a:pPr>
                      <a:r>
                        <a:rPr lang="fr-FR" sz="1600" b="0">
                          <a:solidFill>
                            <a:srgbClr val="000000"/>
                          </a:solidFill>
                        </a:rPr>
                        <a:t>EUI-64</a:t>
                      </a:r>
                    </a:p>
                    <a:p>
                      <a:pPr marL="285750" indent="-285750" rtl="0">
                        <a:buFont typeface="Arial" panose="020B0604020202020204" pitchFamily="34" charset="0"/>
                        <a:buChar char="•"/>
                      </a:pPr>
                      <a:r>
                        <a:rPr lang="fr-FR" sz="1600" b="0">
                          <a:solidFill>
                            <a:srgbClr val="000000"/>
                          </a:solidFill>
                        </a:rPr>
                        <a:t>Adresses de multidiffusion de nœud sollicité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17022923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commandes de vérification (suite)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584775"/>
          </a:xfrm>
          <a:prstGeom prst="rect">
            <a:avLst/>
          </a:prstGeom>
          <a:noFill/>
        </p:spPr>
        <p:txBody>
          <a:bodyPr wrap="square" rtlCol="0">
            <a:spAutoFit/>
          </a:bodyPr>
          <a:lstStyle/>
          <a:p>
            <a:pPr rtl="0"/>
            <a:r>
              <a:rPr lang="fr-FR" sz="1600">
                <a:solidFill>
                  <a:srgbClr val="000000"/>
                </a:solidFill>
              </a:rPr>
              <a:t>Affichez le contenu des tables de routage </a:t>
            </a:r>
            <a:r>
              <a:rPr lang="fr-FR" sz="1600" b="1">
                <a:solidFill>
                  <a:srgbClr val="000000"/>
                </a:solidFill>
              </a:rPr>
              <a:t>IP avec les commandes show ip route </a:t>
            </a:r>
            <a:r>
              <a:rPr lang="fr-FR" sz="1600">
                <a:solidFill>
                  <a:srgbClr val="000000"/>
                </a:solidFill>
              </a:rPr>
              <a:t>et </a:t>
            </a:r>
            <a:r>
              <a:rPr lang="fr-FR" sz="1600" b="1">
                <a:solidFill>
                  <a:srgbClr val="000000"/>
                </a:solidFill>
              </a:rPr>
              <a:t>show ipv6 route </a:t>
            </a:r>
            <a:r>
              <a:rPr lang="fr-FR" sz="1600">
                <a:solidFill>
                  <a:srgbClr val="000000"/>
                </a:solidFill>
              </a:rPr>
              <a:t>, comme indiqué ici :</a:t>
            </a:r>
          </a:p>
        </p:txBody>
      </p:sp>
      <p:sp>
        <p:nvSpPr>
          <p:cNvPr id="8" name="TextBox 7">
            <a:extLst>
              <a:ext uri="{FF2B5EF4-FFF2-40B4-BE49-F238E27FC236}">
                <a16:creationId xmlns:a16="http://schemas.microsoft.com/office/drawing/2014/main" id="{A707EA06-7465-4C52-AE81-CBACEDBD6441}"/>
              </a:ext>
            </a:extLst>
          </p:cNvPr>
          <p:cNvSpPr txBox="1"/>
          <p:nvPr/>
        </p:nvSpPr>
        <p:spPr>
          <a:xfrm>
            <a:off x="1701233" y="1475729"/>
            <a:ext cx="5701218" cy="1477328"/>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a:t>
            </a:r>
            <a:r>
              <a:rPr lang="fr-FR" sz="900" b="1">
                <a:solidFill>
                  <a:schemeClr val="bg1"/>
                </a:solidFill>
                <a:latin typeface="Courier New" panose="02070309020205020404" pitchFamily="49" charset="0"/>
                <a:cs typeface="Courier New" panose="02070309020205020404" pitchFamily="49" charset="0"/>
              </a:rPr>
              <a:t>show ip route</a:t>
            </a:r>
          </a:p>
          <a:p>
            <a:pPr rtl="0"/>
            <a:r>
              <a:rPr lang="fr-FR" sz="900">
                <a:solidFill>
                  <a:schemeClr val="bg1"/>
                </a:solidFill>
                <a:latin typeface="Courier New" panose="02070309020205020404" pitchFamily="49" charset="0"/>
                <a:cs typeface="Courier New" panose="02070309020205020404" pitchFamily="49" charset="0"/>
              </a:rPr>
              <a:t>&lt; output omitted&gt;</a:t>
            </a:r>
          </a:p>
          <a:p>
            <a:pPr rtl="0"/>
            <a:r>
              <a:rPr lang="fr-FR" sz="900">
                <a:solidFill>
                  <a:schemeClr val="bg1"/>
                </a:solidFill>
                <a:latin typeface="Courier New" panose="02070309020205020404" pitchFamily="49" charset="0"/>
                <a:cs typeface="Courier New" panose="02070309020205020404" pitchFamily="49" charset="0"/>
              </a:rPr>
              <a:t>Gateway of last resort is not set</a:t>
            </a:r>
          </a:p>
          <a:p>
            <a:pPr rtl="0"/>
            <a:r>
              <a:rPr lang="fr-FR" sz="900">
                <a:solidFill>
                  <a:schemeClr val="bg1"/>
                </a:solidFill>
                <a:latin typeface="Courier New" panose="02070309020205020404" pitchFamily="49" charset="0"/>
                <a:cs typeface="Courier New" panose="02070309020205020404" pitchFamily="49" charset="0"/>
              </a:rPr>
              <a:t>      192.168.10.0/24 is variably subnetted, 2 subnets, 2 masks</a:t>
            </a:r>
          </a:p>
          <a:p>
            <a:pPr rtl="0"/>
            <a:r>
              <a:rPr lang="fr-FR" sz="900">
                <a:solidFill>
                  <a:schemeClr val="bg1"/>
                </a:solidFill>
                <a:latin typeface="Courier New" panose="02070309020205020404" pitchFamily="49" charset="0"/>
                <a:cs typeface="Courier New" panose="02070309020205020404" pitchFamily="49" charset="0"/>
              </a:rPr>
              <a:t>C 192.168.10.0/24 is directly connected, GigabitEthernet0/0/0</a:t>
            </a:r>
          </a:p>
          <a:p>
            <a:pPr rtl="0"/>
            <a:r>
              <a:rPr lang="fr-FR" sz="900">
                <a:solidFill>
                  <a:schemeClr val="bg1"/>
                </a:solidFill>
                <a:latin typeface="Courier New" panose="02070309020205020404" pitchFamily="49" charset="0"/>
                <a:cs typeface="Courier New" panose="02070309020205020404" pitchFamily="49" charset="0"/>
              </a:rPr>
              <a:t>L 192.168.10.1/32 is directly connected, GigabitEthernet0/0/0</a:t>
            </a:r>
          </a:p>
          <a:p>
            <a:pPr rtl="0"/>
            <a:r>
              <a:rPr lang="fr-FR" sz="900">
                <a:solidFill>
                  <a:schemeClr val="bg1"/>
                </a:solidFill>
                <a:latin typeface="Courier New" panose="02070309020205020404" pitchFamily="49" charset="0"/>
                <a:cs typeface="Courier New" panose="02070309020205020404" pitchFamily="49" charset="0"/>
              </a:rPr>
              <a:t>      209.165.200.0/24 is variably subnetted, 2 subnets, 2 masks</a:t>
            </a:r>
          </a:p>
          <a:p>
            <a:pPr rtl="0"/>
            <a:r>
              <a:rPr lang="fr-FR" sz="900">
                <a:solidFill>
                  <a:schemeClr val="bg1"/>
                </a:solidFill>
                <a:latin typeface="Courier New" panose="02070309020205020404" pitchFamily="49" charset="0"/>
                <a:cs typeface="Courier New" panose="02070309020205020404" pitchFamily="49" charset="0"/>
              </a:rPr>
              <a:t>C 209.165.200.224/30 is directly connected, GigabitEthernet0/0/1</a:t>
            </a:r>
          </a:p>
          <a:p>
            <a:pPr rtl="0"/>
            <a:r>
              <a:rPr lang="fr-FR" sz="900">
                <a:solidFill>
                  <a:schemeClr val="bg1"/>
                </a:solidFill>
                <a:latin typeface="Courier New" panose="02070309020205020404" pitchFamily="49" charset="0"/>
                <a:cs typeface="Courier New" panose="02070309020205020404" pitchFamily="49" charset="0"/>
              </a:rPr>
              <a:t>L 209.165.200.225/32 is directly connected, GigabitEthernet0/0/1</a:t>
            </a:r>
          </a:p>
          <a:p>
            <a:pPr rtl="0"/>
            <a:r>
              <a:rPr lang="fr-FR" sz="900">
                <a:solidFill>
                  <a:schemeClr val="bg1"/>
                </a:solidFill>
                <a:latin typeface="Courier New" panose="02070309020205020404" pitchFamily="49" charset="0"/>
                <a:cs typeface="Courier New" panose="02070309020205020404" pitchFamily="49" charset="0"/>
              </a:rPr>
              <a:t>R1#</a:t>
            </a:r>
          </a:p>
        </p:txBody>
      </p:sp>
      <p:sp>
        <p:nvSpPr>
          <p:cNvPr id="9" name="TextBox 8">
            <a:extLst>
              <a:ext uri="{FF2B5EF4-FFF2-40B4-BE49-F238E27FC236}">
                <a16:creationId xmlns:a16="http://schemas.microsoft.com/office/drawing/2014/main" id="{3D345167-82FC-49E7-B10D-34FE13887791}"/>
              </a:ext>
            </a:extLst>
          </p:cNvPr>
          <p:cNvSpPr txBox="1"/>
          <p:nvPr/>
        </p:nvSpPr>
        <p:spPr>
          <a:xfrm>
            <a:off x="1721391" y="3035889"/>
            <a:ext cx="5701218" cy="1892826"/>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show ipv6 route</a:t>
            </a:r>
          </a:p>
          <a:p>
            <a:pPr rtl="0"/>
            <a:r>
              <a:rPr lang="fr-FR" sz="900">
                <a:solidFill>
                  <a:schemeClr val="bg1"/>
                </a:solidFill>
                <a:latin typeface="Courier New" panose="02070309020205020404" pitchFamily="49" charset="0"/>
                <a:cs typeface="Courier New" panose="02070309020205020404" pitchFamily="49" charset="0"/>
              </a:rPr>
              <a:t>&lt;résultat omis&gt;</a:t>
            </a:r>
          </a:p>
          <a:p>
            <a:pPr rtl="0"/>
            <a:r>
              <a:rPr lang="fr-FR" sz="900">
                <a:solidFill>
                  <a:schemeClr val="bg1"/>
                </a:solidFill>
                <a:latin typeface="Courier New" panose="02070309020205020404" pitchFamily="49" charset="0"/>
                <a:cs typeface="Courier New" panose="02070309020205020404" pitchFamily="49" charset="0"/>
              </a:rPr>
              <a:t>C 2001:DB8:ACAD:10::/64 [0/0]</a:t>
            </a:r>
          </a:p>
          <a:p>
            <a:pPr rtl="0"/>
            <a:r>
              <a:rPr lang="fr-FR" sz="900">
                <a:solidFill>
                  <a:schemeClr val="bg1"/>
                </a:solidFill>
                <a:latin typeface="Courier New" panose="02070309020205020404" pitchFamily="49" charset="0"/>
                <a:cs typeface="Courier New" panose="02070309020205020404" pitchFamily="49" charset="0"/>
              </a:rPr>
              <a:t>     via GigabiteThernet0/0/0, directly connected</a:t>
            </a:r>
          </a:p>
          <a:p>
            <a:pPr rtl="0"/>
            <a:r>
              <a:rPr lang="fr-FR" sz="900">
                <a:solidFill>
                  <a:schemeClr val="bg1"/>
                </a:solidFill>
                <a:latin typeface="Courier New" panose="02070309020205020404" pitchFamily="49" charset="0"/>
                <a:cs typeface="Courier New" panose="02070309020205020404" pitchFamily="49" charset="0"/>
              </a:rPr>
              <a:t>L 2001:DB8:ACAD:10::1/128 [0/0]</a:t>
            </a:r>
          </a:p>
          <a:p>
            <a:pPr rtl="0"/>
            <a:r>
              <a:rPr lang="fr-FR" sz="900">
                <a:solidFill>
                  <a:schemeClr val="bg1"/>
                </a:solidFill>
                <a:latin typeface="Courier New" panose="02070309020205020404" pitchFamily="49" charset="0"/>
                <a:cs typeface="Courier New" panose="02070309020205020404" pitchFamily="49" charset="0"/>
              </a:rPr>
              <a:t>     via GigabiteThernet0/0/0, receive</a:t>
            </a:r>
          </a:p>
          <a:p>
            <a:pPr rtl="0"/>
            <a:r>
              <a:rPr lang="fr-FR" sz="900">
                <a:solidFill>
                  <a:schemeClr val="bg1"/>
                </a:solidFill>
                <a:latin typeface="Courier New" panose="02070309020205020404" pitchFamily="49" charset="0"/>
                <a:cs typeface="Courier New" panose="02070309020205020404" pitchFamily="49" charset="0"/>
              </a:rPr>
              <a:t>C 2001:DB8:FEED:224::/64 [0/0]</a:t>
            </a:r>
          </a:p>
          <a:p>
            <a:pPr rtl="0"/>
            <a:r>
              <a:rPr lang="fr-FR" sz="900">
                <a:solidFill>
                  <a:schemeClr val="bg1"/>
                </a:solidFill>
                <a:latin typeface="Courier New" panose="02070309020205020404" pitchFamily="49" charset="0"/>
                <a:cs typeface="Courier New" panose="02070309020205020404" pitchFamily="49" charset="0"/>
              </a:rPr>
              <a:t>     via GigabitEthernet0/0/1, directly connected</a:t>
            </a:r>
          </a:p>
          <a:p>
            <a:pPr rtl="0"/>
            <a:r>
              <a:rPr lang="fr-FR" sz="900">
                <a:solidFill>
                  <a:schemeClr val="bg1"/>
                </a:solidFill>
                <a:latin typeface="Courier New" panose="02070309020205020404" pitchFamily="49" charset="0"/>
                <a:cs typeface="Courier New" panose="02070309020205020404" pitchFamily="49" charset="0"/>
              </a:rPr>
              <a:t>L 2001:DB8:FEED:224::1/128 [0/0]</a:t>
            </a:r>
          </a:p>
          <a:p>
            <a:pPr rtl="0"/>
            <a:r>
              <a:rPr lang="fr-FR" sz="900">
                <a:solidFill>
                  <a:schemeClr val="bg1"/>
                </a:solidFill>
                <a:latin typeface="Courier New" panose="02070309020205020404" pitchFamily="49" charset="0"/>
                <a:cs typeface="Courier New" panose="02070309020205020404" pitchFamily="49" charset="0"/>
              </a:rPr>
              <a:t>     via GigabitEthernet0/0/1, receive</a:t>
            </a:r>
          </a:p>
          <a:p>
            <a:pPr rtl="0"/>
            <a:r>
              <a:rPr lang="fr-FR" sz="900">
                <a:solidFill>
                  <a:schemeClr val="bg1"/>
                </a:solidFill>
                <a:latin typeface="Courier New" panose="02070309020205020404" pitchFamily="49" charset="0"/>
                <a:cs typeface="Courier New" panose="02070309020205020404" pitchFamily="49" charset="0"/>
              </a:rPr>
              <a:t>L FF00::/8 [0/0]</a:t>
            </a:r>
          </a:p>
          <a:p>
            <a:pPr rtl="0"/>
            <a:r>
              <a:rPr lang="fr-FR" sz="900">
                <a:solidFill>
                  <a:schemeClr val="bg1"/>
                </a:solidFill>
                <a:latin typeface="Courier New" panose="02070309020205020404" pitchFamily="49" charset="0"/>
                <a:cs typeface="Courier New" panose="02070309020205020404" pitchFamily="49" charset="0"/>
              </a:rPr>
              <a:t>     via Null0, receive</a:t>
            </a:r>
          </a:p>
          <a:p>
            <a:pPr rtl="0"/>
            <a:r>
              <a:rPr lang="fr-FR" sz="900">
                <a:solidFill>
                  <a:schemeClr val="bg1"/>
                </a:solidFill>
                <a:latin typeface="Courier New" panose="02070309020205020404" pitchFamily="49" charset="0"/>
                <a:cs typeface="Courier New" panose="02070309020205020404" pitchFamily="49" charset="0"/>
              </a:rPr>
              <a:t>R1#</a:t>
            </a:r>
          </a:p>
        </p:txBody>
      </p:sp>
    </p:spTree>
    <p:extLst>
      <p:ext uri="{BB962C8B-B14F-4D97-AF65-F5344CB8AC3E}">
        <p14:creationId xmlns:p14="http://schemas.microsoft.com/office/powerpoint/2010/main" val="24688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commandes de vérification (suite)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2638652" cy="1077218"/>
          </a:xfrm>
          <a:prstGeom prst="rect">
            <a:avLst/>
          </a:prstGeom>
          <a:noFill/>
        </p:spPr>
        <p:txBody>
          <a:bodyPr wrap="square" rtlCol="0">
            <a:spAutoFit/>
          </a:bodyPr>
          <a:lstStyle/>
          <a:p>
            <a:pPr rtl="0"/>
            <a:r>
              <a:rPr lang="fr-FR" sz="1600">
                <a:solidFill>
                  <a:srgbClr val="000000"/>
                </a:solidFill>
              </a:rPr>
              <a:t>Afficher les statistiques pour toutes les interfaces avec la commande </a:t>
            </a:r>
            <a:r>
              <a:rPr lang="fr-FR" sz="1600" b="1">
                <a:solidFill>
                  <a:srgbClr val="000000"/>
                </a:solidFill>
              </a:rPr>
              <a:t>show interfaces </a:t>
            </a:r>
            <a:r>
              <a:rPr lang="fr-FR" sz="1600">
                <a:solidFill>
                  <a:srgbClr val="000000"/>
                </a:solidFill>
              </a:rPr>
              <a:t>, comme illustré ici :</a:t>
            </a:r>
          </a:p>
        </p:txBody>
      </p:sp>
      <p:sp>
        <p:nvSpPr>
          <p:cNvPr id="8" name="TextBox 7">
            <a:extLst>
              <a:ext uri="{FF2B5EF4-FFF2-40B4-BE49-F238E27FC236}">
                <a16:creationId xmlns:a16="http://schemas.microsoft.com/office/drawing/2014/main" id="{A707EA06-7465-4C52-AE81-CBACEDBD6441}"/>
              </a:ext>
            </a:extLst>
          </p:cNvPr>
          <p:cNvSpPr txBox="1"/>
          <p:nvPr/>
        </p:nvSpPr>
        <p:spPr>
          <a:xfrm>
            <a:off x="3320968" y="890954"/>
            <a:ext cx="5419440" cy="3693319"/>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 </a:t>
            </a:r>
            <a:r>
              <a:rPr lang="fr-FR" sz="900" b="1">
                <a:solidFill>
                  <a:schemeClr val="bg1"/>
                </a:solidFill>
                <a:latin typeface="Courier New" panose="02070309020205020404" pitchFamily="49" charset="0"/>
                <a:cs typeface="Courier New" panose="02070309020205020404" pitchFamily="49" charset="0"/>
              </a:rPr>
              <a:t>show interfaces gig0/0/0</a:t>
            </a:r>
          </a:p>
          <a:p>
            <a:pPr rtl="0"/>
            <a:r>
              <a:rPr lang="fr-FR" sz="900">
                <a:solidFill>
                  <a:schemeClr val="bg1"/>
                </a:solidFill>
                <a:latin typeface="Courier New" panose="02070309020205020404" pitchFamily="49" charset="0"/>
                <a:cs typeface="Courier New" panose="02070309020205020404" pitchFamily="49" charset="0"/>
              </a:rPr>
              <a:t>GigabitEthernet0/0/0 is up, line protocol is up </a:t>
            </a:r>
          </a:p>
          <a:p>
            <a:pPr rtl="0"/>
            <a:r>
              <a:rPr lang="fr-FR" sz="900">
                <a:solidFill>
                  <a:schemeClr val="bg1"/>
                </a:solidFill>
                <a:latin typeface="Courier New" panose="02070309020205020404" pitchFamily="49" charset="0"/>
                <a:cs typeface="Courier New" panose="02070309020205020404" pitchFamily="49" charset="0"/>
              </a:rPr>
              <a:t>  Hardware is ISR4321-2x1GE, address is a0e0.af0d.e140 (bia a0e0.af0d.e140)</a:t>
            </a:r>
          </a:p>
          <a:p>
            <a:pPr rtl="0"/>
            <a:r>
              <a:rPr lang="fr-FR" sz="900">
                <a:solidFill>
                  <a:schemeClr val="bg1"/>
                </a:solidFill>
                <a:latin typeface="Courier New" panose="02070309020205020404" pitchFamily="49" charset="0"/>
                <a:cs typeface="Courier New" panose="02070309020205020404" pitchFamily="49" charset="0"/>
              </a:rPr>
              <a:t>  Description: Link to LAN</a:t>
            </a:r>
          </a:p>
          <a:p>
            <a:pPr rtl="0"/>
            <a:r>
              <a:rPr lang="fr-FR" sz="900">
                <a:solidFill>
                  <a:schemeClr val="bg1"/>
                </a:solidFill>
                <a:latin typeface="Courier New" panose="02070309020205020404" pitchFamily="49" charset="0"/>
                <a:cs typeface="Courier New" panose="02070309020205020404" pitchFamily="49" charset="0"/>
              </a:rPr>
              <a:t>  Internet address is 192.168.10.1/24</a:t>
            </a:r>
          </a:p>
          <a:p>
            <a:pPr rtl="0"/>
            <a:r>
              <a:rPr lang="fr-FR" sz="900">
                <a:solidFill>
                  <a:schemeClr val="bg1"/>
                </a:solidFill>
                <a:latin typeface="Courier New" panose="02070309020205020404" pitchFamily="49" charset="0"/>
                <a:cs typeface="Courier New" panose="02070309020205020404" pitchFamily="49" charset="0"/>
              </a:rPr>
              <a:t>  MTU 1500 bytes, BW 100000 Kbit/sec, DLY 100 usec, </a:t>
            </a:r>
          </a:p>
          <a:p>
            <a:pPr rtl="0"/>
            <a:r>
              <a:rPr lang="fr-FR" sz="900">
                <a:solidFill>
                  <a:schemeClr val="bg1"/>
                </a:solidFill>
                <a:latin typeface="Courier New" panose="02070309020205020404" pitchFamily="49" charset="0"/>
                <a:cs typeface="Courier New" panose="02070309020205020404" pitchFamily="49" charset="0"/>
              </a:rPr>
              <a:t>     reliability 255/255, txload 1/255, rxload 1/255</a:t>
            </a:r>
          </a:p>
          <a:p>
            <a:pPr rtl="0"/>
            <a:r>
              <a:rPr lang="fr-FR" sz="900">
                <a:solidFill>
                  <a:schemeClr val="bg1"/>
                </a:solidFill>
                <a:latin typeface="Courier New" panose="02070309020205020404" pitchFamily="49" charset="0"/>
                <a:cs typeface="Courier New" panose="02070309020205020404" pitchFamily="49" charset="0"/>
              </a:rPr>
              <a:t>  Encapsulation ARPA, loopback not set</a:t>
            </a:r>
          </a:p>
          <a:p>
            <a:pPr rtl="0"/>
            <a:r>
              <a:rPr lang="fr-FR" sz="900">
                <a:solidFill>
                  <a:schemeClr val="bg1"/>
                </a:solidFill>
                <a:latin typeface="Courier New" panose="02070309020205020404" pitchFamily="49" charset="0"/>
                <a:cs typeface="Courier New" panose="02070309020205020404" pitchFamily="49" charset="0"/>
              </a:rPr>
              <a:t>  Keepalive not supported </a:t>
            </a:r>
          </a:p>
          <a:p>
            <a:pPr rtl="0"/>
            <a:r>
              <a:rPr lang="fr-FR" sz="900">
                <a:solidFill>
                  <a:schemeClr val="bg1"/>
                </a:solidFill>
                <a:latin typeface="Courier New" panose="02070309020205020404" pitchFamily="49" charset="0"/>
                <a:cs typeface="Courier New" panose="02070309020205020404" pitchFamily="49" charset="0"/>
              </a:rPr>
              <a:t>  Full Duplex, 100Mbps, link type is auto, media type is RJ45</a:t>
            </a:r>
          </a:p>
          <a:p>
            <a:pPr rtl="0"/>
            <a:r>
              <a:rPr lang="fr-FR" sz="900">
                <a:solidFill>
                  <a:schemeClr val="bg1"/>
                </a:solidFill>
                <a:latin typeface="Courier New" panose="02070309020205020404" pitchFamily="49" charset="0"/>
                <a:cs typeface="Courier New" panose="02070309020205020404" pitchFamily="49" charset="0"/>
              </a:rPr>
              <a:t>  output flow-control is off, input flow-control is off</a:t>
            </a:r>
          </a:p>
          <a:p>
            <a:pPr rtl="0"/>
            <a:r>
              <a:rPr lang="fr-FR" sz="900">
                <a:solidFill>
                  <a:schemeClr val="bg1"/>
                </a:solidFill>
                <a:latin typeface="Courier New" panose="02070309020205020404" pitchFamily="49" charset="0"/>
                <a:cs typeface="Courier New" panose="02070309020205020404" pitchFamily="49" charset="0"/>
              </a:rPr>
              <a:t>  ARP type: ARPA, ARP Timeout 04:00:00</a:t>
            </a:r>
          </a:p>
          <a:p>
            <a:pPr rtl="0"/>
            <a:r>
              <a:rPr lang="fr-FR" sz="900">
                <a:solidFill>
                  <a:schemeClr val="bg1"/>
                </a:solidFill>
                <a:latin typeface="Courier New" panose="02070309020205020404" pitchFamily="49" charset="0"/>
                <a:cs typeface="Courier New" panose="02070309020205020404" pitchFamily="49" charset="0"/>
              </a:rPr>
              <a:t>  Last input 00:00:01, output 00:00:35, output hang never</a:t>
            </a:r>
          </a:p>
          <a:p>
            <a:pPr rtl="0"/>
            <a:r>
              <a:rPr lang="fr-FR" sz="900">
                <a:solidFill>
                  <a:schemeClr val="bg1"/>
                </a:solidFill>
                <a:latin typeface="Courier New" panose="02070309020205020404" pitchFamily="49" charset="0"/>
                <a:cs typeface="Courier New" panose="02070309020205020404" pitchFamily="49" charset="0"/>
              </a:rPr>
              <a:t>  Last clearing of "show interface" counters never</a:t>
            </a:r>
          </a:p>
          <a:p>
            <a:pPr rtl="0"/>
            <a:r>
              <a:rPr lang="fr-FR" sz="900">
                <a:solidFill>
                  <a:schemeClr val="bg1"/>
                </a:solidFill>
                <a:latin typeface="Courier New" panose="02070309020205020404" pitchFamily="49" charset="0"/>
                <a:cs typeface="Courier New" panose="02070309020205020404" pitchFamily="49" charset="0"/>
              </a:rPr>
              <a:t>  Input queue: 0/375/0/0 (size/max/drops/flushes); Total output drops: 0</a:t>
            </a:r>
          </a:p>
          <a:p>
            <a:pPr rtl="0"/>
            <a:r>
              <a:rPr lang="fr-FR" sz="900">
                <a:solidFill>
                  <a:schemeClr val="bg1"/>
                </a:solidFill>
                <a:latin typeface="Courier New" panose="02070309020205020404" pitchFamily="49" charset="0"/>
                <a:cs typeface="Courier New" panose="02070309020205020404" pitchFamily="49" charset="0"/>
              </a:rPr>
              <a:t>  Queueing strategy: fifo</a:t>
            </a:r>
          </a:p>
          <a:p>
            <a:pPr rtl="0"/>
            <a:r>
              <a:rPr lang="fr-FR" sz="900">
                <a:solidFill>
                  <a:schemeClr val="bg1"/>
                </a:solidFill>
                <a:latin typeface="Courier New" panose="02070309020205020404" pitchFamily="49" charset="0"/>
                <a:cs typeface="Courier New" panose="02070309020205020404" pitchFamily="49" charset="0"/>
              </a:rPr>
              <a:t>  Output queue: 0/40 (size/max)</a:t>
            </a:r>
          </a:p>
          <a:p>
            <a:pPr rtl="0"/>
            <a:r>
              <a:rPr lang="fr-FR" sz="900">
                <a:solidFill>
                  <a:schemeClr val="bg1"/>
                </a:solidFill>
                <a:latin typeface="Courier New" panose="02070309020205020404" pitchFamily="49" charset="0"/>
                <a:cs typeface="Courier New" panose="02070309020205020404" pitchFamily="49" charset="0"/>
              </a:rPr>
              <a:t>  5 minute input rate 0 bits/sec, 0 packets/sec</a:t>
            </a:r>
          </a:p>
          <a:p>
            <a:pPr rtl="0"/>
            <a:r>
              <a:rPr lang="fr-FR" sz="900">
                <a:solidFill>
                  <a:schemeClr val="bg1"/>
                </a:solidFill>
                <a:latin typeface="Courier New" panose="02070309020205020404" pitchFamily="49" charset="0"/>
                <a:cs typeface="Courier New" panose="02070309020205020404" pitchFamily="49" charset="0"/>
              </a:rPr>
              <a:t>  5 minute output rate 0 bits/sec, 0 packets/sec</a:t>
            </a:r>
          </a:p>
          <a:p>
            <a:pPr rtl="0"/>
            <a:r>
              <a:rPr lang="fr-FR" sz="900">
                <a:solidFill>
                  <a:schemeClr val="bg1"/>
                </a:solidFill>
                <a:latin typeface="Courier New" panose="02070309020205020404" pitchFamily="49" charset="0"/>
                <a:cs typeface="Courier New" panose="02070309020205020404" pitchFamily="49" charset="0"/>
              </a:rPr>
              <a:t>     1180 packets input, 109486 bytes, 0 no buffer</a:t>
            </a:r>
          </a:p>
          <a:p>
            <a:pPr rtl="0"/>
            <a:r>
              <a:rPr lang="fr-FR" sz="900">
                <a:solidFill>
                  <a:schemeClr val="bg1"/>
                </a:solidFill>
                <a:latin typeface="Courier New" panose="02070309020205020404" pitchFamily="49" charset="0"/>
                <a:cs typeface="Courier New" panose="02070309020205020404" pitchFamily="49" charset="0"/>
              </a:rPr>
              <a:t>     Received 84 broadcasts (0 IP multicasts)</a:t>
            </a:r>
          </a:p>
          <a:p>
            <a:pPr rtl="0"/>
            <a:r>
              <a:rPr lang="fr-FR" sz="900">
                <a:solidFill>
                  <a:schemeClr val="bg1"/>
                </a:solidFill>
                <a:latin typeface="Courier New" panose="02070309020205020404" pitchFamily="49" charset="0"/>
                <a:cs typeface="Courier New" panose="02070309020205020404" pitchFamily="49" charset="0"/>
              </a:rPr>
              <a:t>     0 runts, 0 giants, 0 throttles </a:t>
            </a:r>
          </a:p>
          <a:p>
            <a:endParaRPr lang="en-US" sz="900" dirty="0">
              <a:solidFill>
                <a:schemeClr val="bg1"/>
              </a:solidFill>
              <a:latin typeface="Courier New" panose="02070309020205020404" pitchFamily="49" charset="0"/>
              <a:cs typeface="Courier New" panose="02070309020205020404" pitchFamily="49" charset="0"/>
            </a:endParaRPr>
          </a:p>
          <a:p>
            <a:pPr rtl="0"/>
            <a:r>
              <a:rPr lang="fr-FR" sz="900">
                <a:solidFill>
                  <a:schemeClr val="bg1"/>
                </a:solidFill>
                <a:latin typeface="Courier New" panose="02070309020205020404" pitchFamily="49" charset="0"/>
                <a:cs typeface="Courier New" panose="02070309020205020404" pitchFamily="49" charset="0"/>
              </a:rPr>
              <a:t>&lt;résultat omis&gt;</a:t>
            </a:r>
          </a:p>
          <a:p>
            <a:endParaRPr lang="en-US" sz="900" dirty="0">
              <a:solidFill>
                <a:schemeClr val="bg1"/>
              </a:solidFill>
              <a:latin typeface="Courier New" panose="02070309020205020404" pitchFamily="49" charset="0"/>
              <a:cs typeface="Courier New" panose="02070309020205020404" pitchFamily="49" charset="0"/>
            </a:endParaRPr>
          </a:p>
          <a:p>
            <a:pPr rtl="0"/>
            <a:r>
              <a:rPr lang="fr-FR" sz="900">
                <a:solidFill>
                  <a:schemeClr val="bg1"/>
                </a:solidFill>
                <a:latin typeface="Courier New" panose="02070309020205020404" pitchFamily="49" charset="0"/>
                <a:cs typeface="Courier New" panose="02070309020205020404" pitchFamily="49" charset="0"/>
              </a:rPr>
              <a:t>R1#</a:t>
            </a:r>
          </a:p>
        </p:txBody>
      </p:sp>
    </p:spTree>
    <p:extLst>
      <p:ext uri="{BB962C8B-B14F-4D97-AF65-F5344CB8AC3E}">
        <p14:creationId xmlns:p14="http://schemas.microsoft.com/office/powerpoint/2010/main" val="4299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commandes de vérification (suite)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2638652" cy="1077218"/>
          </a:xfrm>
          <a:prstGeom prst="rect">
            <a:avLst/>
          </a:prstGeom>
          <a:noFill/>
        </p:spPr>
        <p:txBody>
          <a:bodyPr wrap="square" rtlCol="0">
            <a:spAutoFit/>
          </a:bodyPr>
          <a:lstStyle/>
          <a:p>
            <a:pPr rtl="0"/>
            <a:r>
              <a:rPr lang="fr-FR" sz="1600">
                <a:solidFill>
                  <a:srgbClr val="000000"/>
                </a:solidFill>
              </a:rPr>
              <a:t>Afficher les statistiques IPv4 pour les interfaces de routeur avec la commande </a:t>
            </a:r>
            <a:r>
              <a:rPr lang="fr-FR" sz="1600" b="1">
                <a:solidFill>
                  <a:srgbClr val="000000"/>
                </a:solidFill>
              </a:rPr>
              <a:t>show ip interface </a:t>
            </a:r>
            <a:r>
              <a:rPr lang="fr-FR" sz="1600">
                <a:solidFill>
                  <a:srgbClr val="000000"/>
                </a:solidFill>
              </a:rPr>
              <a:t>, comme illustré ici :</a:t>
            </a:r>
          </a:p>
        </p:txBody>
      </p:sp>
      <p:sp>
        <p:nvSpPr>
          <p:cNvPr id="8" name="TextBox 7">
            <a:extLst>
              <a:ext uri="{FF2B5EF4-FFF2-40B4-BE49-F238E27FC236}">
                <a16:creationId xmlns:a16="http://schemas.microsoft.com/office/drawing/2014/main" id="{A707EA06-7465-4C52-AE81-CBACEDBD6441}"/>
              </a:ext>
            </a:extLst>
          </p:cNvPr>
          <p:cNvSpPr txBox="1"/>
          <p:nvPr/>
        </p:nvSpPr>
        <p:spPr>
          <a:xfrm>
            <a:off x="3553110" y="890954"/>
            <a:ext cx="4955156" cy="3939540"/>
          </a:xfrm>
          <a:prstGeom prst="rect">
            <a:avLst/>
          </a:prstGeom>
          <a:solidFill>
            <a:srgbClr val="000000"/>
          </a:solidFill>
        </p:spPr>
        <p:txBody>
          <a:bodyPr wrap="square" rtlCol="0">
            <a:spAutoFit/>
          </a:bodyPr>
          <a:lstStyle/>
          <a:p>
            <a:pPr rtl="0"/>
            <a:r>
              <a:rPr lang="fr-FR" sz="1000">
                <a:solidFill>
                  <a:schemeClr val="bg1"/>
                </a:solidFill>
                <a:latin typeface="Courier New" panose="02070309020205020404" pitchFamily="49" charset="0"/>
                <a:cs typeface="Courier New" panose="02070309020205020404" pitchFamily="49" charset="0"/>
              </a:rPr>
              <a:t>R1# </a:t>
            </a:r>
            <a:r>
              <a:rPr lang="fr-FR" sz="1000" b="1">
                <a:solidFill>
                  <a:schemeClr val="bg1"/>
                </a:solidFill>
                <a:latin typeface="Courier New" panose="02070309020205020404" pitchFamily="49" charset="0"/>
                <a:cs typeface="Courier New" panose="02070309020205020404" pitchFamily="49" charset="0"/>
              </a:rPr>
              <a:t>show ip interface g0/0/0</a:t>
            </a:r>
          </a:p>
          <a:p>
            <a:pPr rtl="0"/>
            <a:r>
              <a:rPr lang="fr-FR" sz="1000">
                <a:solidFill>
                  <a:schemeClr val="bg1"/>
                </a:solidFill>
                <a:latin typeface="Courier New" panose="02070309020205020404" pitchFamily="49" charset="0"/>
                <a:cs typeface="Courier New" panose="02070309020205020404" pitchFamily="49" charset="0"/>
              </a:rPr>
              <a:t>GigabitEthernet0/0/0 is up, line protocol is up</a:t>
            </a:r>
          </a:p>
          <a:p>
            <a:pPr rtl="0"/>
            <a:r>
              <a:rPr lang="fr-FR" sz="1000">
                <a:solidFill>
                  <a:schemeClr val="bg1"/>
                </a:solidFill>
                <a:latin typeface="Courier New" panose="02070309020205020404" pitchFamily="49" charset="0"/>
                <a:cs typeface="Courier New" panose="02070309020205020404" pitchFamily="49" charset="0"/>
              </a:rPr>
              <a:t>  Internet address is 192.168.10.1/24</a:t>
            </a:r>
          </a:p>
          <a:p>
            <a:pPr rtl="0"/>
            <a:r>
              <a:rPr lang="fr-FR" sz="1000">
                <a:solidFill>
                  <a:schemeClr val="bg1"/>
                </a:solidFill>
                <a:latin typeface="Courier New" panose="02070309020205020404" pitchFamily="49" charset="0"/>
                <a:cs typeface="Courier New" panose="02070309020205020404" pitchFamily="49" charset="0"/>
              </a:rPr>
              <a:t>  Broadcast address is 255.255.255.255</a:t>
            </a:r>
          </a:p>
          <a:p>
            <a:pPr rtl="0"/>
            <a:r>
              <a:rPr lang="fr-FR" sz="1000">
                <a:solidFill>
                  <a:schemeClr val="bg1"/>
                </a:solidFill>
                <a:latin typeface="Courier New" panose="02070309020205020404" pitchFamily="49" charset="0"/>
                <a:cs typeface="Courier New" panose="02070309020205020404" pitchFamily="49" charset="0"/>
              </a:rPr>
              <a:t>  Address determined by setup command</a:t>
            </a:r>
          </a:p>
          <a:p>
            <a:pPr rtl="0"/>
            <a:r>
              <a:rPr lang="fr-FR" sz="1000">
                <a:solidFill>
                  <a:schemeClr val="bg1"/>
                </a:solidFill>
                <a:latin typeface="Courier New" panose="02070309020205020404" pitchFamily="49" charset="0"/>
                <a:cs typeface="Courier New" panose="02070309020205020404" pitchFamily="49" charset="0"/>
              </a:rPr>
              <a:t>  MTU is 1500 bytes</a:t>
            </a:r>
          </a:p>
          <a:p>
            <a:pPr rtl="0"/>
            <a:r>
              <a:rPr lang="fr-FR" sz="1000">
                <a:solidFill>
                  <a:schemeClr val="bg1"/>
                </a:solidFill>
                <a:latin typeface="Courier New" panose="02070309020205020404" pitchFamily="49" charset="0"/>
                <a:cs typeface="Courier New" panose="02070309020205020404" pitchFamily="49" charset="0"/>
              </a:rPr>
              <a:t>  Helper address is not set</a:t>
            </a:r>
          </a:p>
          <a:p>
            <a:pPr rtl="0"/>
            <a:r>
              <a:rPr lang="fr-FR" sz="1000">
                <a:solidFill>
                  <a:schemeClr val="bg1"/>
                </a:solidFill>
                <a:latin typeface="Courier New" panose="02070309020205020404" pitchFamily="49" charset="0"/>
                <a:cs typeface="Courier New" panose="02070309020205020404" pitchFamily="49" charset="0"/>
              </a:rPr>
              <a:t>  Directed broadcast forwarding is disabled</a:t>
            </a:r>
          </a:p>
          <a:p>
            <a:pPr rtl="0"/>
            <a:r>
              <a:rPr lang="fr-FR" sz="1000">
                <a:solidFill>
                  <a:schemeClr val="bg1"/>
                </a:solidFill>
                <a:latin typeface="Courier New" panose="02070309020205020404" pitchFamily="49" charset="0"/>
                <a:cs typeface="Courier New" panose="02070309020205020404" pitchFamily="49" charset="0"/>
              </a:rPr>
              <a:t>  Outgoing Common access list is not set </a:t>
            </a:r>
          </a:p>
          <a:p>
            <a:pPr rtl="0"/>
            <a:r>
              <a:rPr lang="fr-FR" sz="1000">
                <a:solidFill>
                  <a:schemeClr val="bg1"/>
                </a:solidFill>
                <a:latin typeface="Courier New" panose="02070309020205020404" pitchFamily="49" charset="0"/>
                <a:cs typeface="Courier New" panose="02070309020205020404" pitchFamily="49" charset="0"/>
              </a:rPr>
              <a:t>  Outgoing access list is not set</a:t>
            </a:r>
          </a:p>
          <a:p>
            <a:pPr rtl="0"/>
            <a:r>
              <a:rPr lang="fr-FR" sz="1000">
                <a:solidFill>
                  <a:schemeClr val="bg1"/>
                </a:solidFill>
                <a:latin typeface="Courier New" panose="02070309020205020404" pitchFamily="49" charset="0"/>
                <a:cs typeface="Courier New" panose="02070309020205020404" pitchFamily="49" charset="0"/>
              </a:rPr>
              <a:t>  Inbound Common access list is not set </a:t>
            </a:r>
          </a:p>
          <a:p>
            <a:pPr rtl="0"/>
            <a:r>
              <a:rPr lang="fr-FR" sz="1000">
                <a:solidFill>
                  <a:schemeClr val="bg1"/>
                </a:solidFill>
                <a:latin typeface="Courier New" panose="02070309020205020404" pitchFamily="49" charset="0"/>
                <a:cs typeface="Courier New" panose="02070309020205020404" pitchFamily="49" charset="0"/>
              </a:rPr>
              <a:t>  Inbound access list is not set</a:t>
            </a:r>
          </a:p>
          <a:p>
            <a:pPr rtl="0"/>
            <a:r>
              <a:rPr lang="fr-FR" sz="1000">
                <a:solidFill>
                  <a:schemeClr val="bg1"/>
                </a:solidFill>
                <a:latin typeface="Courier New" panose="02070309020205020404" pitchFamily="49" charset="0"/>
                <a:cs typeface="Courier New" panose="02070309020205020404" pitchFamily="49" charset="0"/>
              </a:rPr>
              <a:t>  Proxy ARP is enabled</a:t>
            </a:r>
          </a:p>
          <a:p>
            <a:pPr rtl="0"/>
            <a:r>
              <a:rPr lang="fr-FR" sz="1000">
                <a:solidFill>
                  <a:schemeClr val="bg1"/>
                </a:solidFill>
                <a:latin typeface="Courier New" panose="02070309020205020404" pitchFamily="49" charset="0"/>
                <a:cs typeface="Courier New" panose="02070309020205020404" pitchFamily="49" charset="0"/>
              </a:rPr>
              <a:t>  Local Proxy ARP is disabled</a:t>
            </a:r>
          </a:p>
          <a:p>
            <a:pPr rtl="0"/>
            <a:r>
              <a:rPr lang="fr-FR" sz="1000">
                <a:solidFill>
                  <a:schemeClr val="bg1"/>
                </a:solidFill>
                <a:latin typeface="Courier New" panose="02070309020205020404" pitchFamily="49" charset="0"/>
                <a:cs typeface="Courier New" panose="02070309020205020404" pitchFamily="49" charset="0"/>
              </a:rPr>
              <a:t>  Security level is default</a:t>
            </a:r>
          </a:p>
          <a:p>
            <a:pPr rtl="0"/>
            <a:r>
              <a:rPr lang="fr-FR" sz="1000">
                <a:solidFill>
                  <a:schemeClr val="bg1"/>
                </a:solidFill>
                <a:latin typeface="Courier New" panose="02070309020205020404" pitchFamily="49" charset="0"/>
                <a:cs typeface="Courier New" panose="02070309020205020404" pitchFamily="49" charset="0"/>
              </a:rPr>
              <a:t>  Split horizon is enabled</a:t>
            </a:r>
          </a:p>
          <a:p>
            <a:pPr rtl="0"/>
            <a:r>
              <a:rPr lang="fr-FR" sz="1000">
                <a:solidFill>
                  <a:schemeClr val="bg1"/>
                </a:solidFill>
                <a:latin typeface="Courier New" panose="02070309020205020404" pitchFamily="49" charset="0"/>
                <a:cs typeface="Courier New" panose="02070309020205020404" pitchFamily="49" charset="0"/>
              </a:rPr>
              <a:t>  ICMP redirects are always sent</a:t>
            </a:r>
          </a:p>
          <a:p>
            <a:pPr rtl="0"/>
            <a:r>
              <a:rPr lang="fr-FR" sz="1000">
                <a:solidFill>
                  <a:schemeClr val="bg1"/>
                </a:solidFill>
                <a:latin typeface="Courier New" panose="02070309020205020404" pitchFamily="49" charset="0"/>
                <a:cs typeface="Courier New" panose="02070309020205020404" pitchFamily="49" charset="0"/>
              </a:rPr>
              <a:t>  ICMP unreachables are always sent</a:t>
            </a:r>
          </a:p>
          <a:p>
            <a:pPr rtl="0"/>
            <a:r>
              <a:rPr lang="fr-FR" sz="1000">
                <a:solidFill>
                  <a:schemeClr val="bg1"/>
                </a:solidFill>
                <a:latin typeface="Courier New" panose="02070309020205020404" pitchFamily="49" charset="0"/>
                <a:cs typeface="Courier New" panose="02070309020205020404" pitchFamily="49" charset="0"/>
              </a:rPr>
              <a:t>  ICMP mask replies are never sent</a:t>
            </a:r>
          </a:p>
          <a:p>
            <a:pPr rtl="0"/>
            <a:r>
              <a:rPr lang="fr-FR" sz="1000">
                <a:solidFill>
                  <a:schemeClr val="bg1"/>
                </a:solidFill>
                <a:latin typeface="Courier New" panose="02070309020205020404" pitchFamily="49" charset="0"/>
                <a:cs typeface="Courier New" panose="02070309020205020404" pitchFamily="49" charset="0"/>
              </a:rPr>
              <a:t>  IP fast switching is enabled</a:t>
            </a:r>
          </a:p>
          <a:p>
            <a:pPr rtl="0"/>
            <a:r>
              <a:rPr lang="fr-FR" sz="1000">
                <a:solidFill>
                  <a:schemeClr val="bg1"/>
                </a:solidFill>
                <a:latin typeface="Courier New" panose="02070309020205020404" pitchFamily="49" charset="0"/>
                <a:cs typeface="Courier New" panose="02070309020205020404" pitchFamily="49" charset="0"/>
              </a:rPr>
              <a:t>  IP Flow switching is disabled</a:t>
            </a:r>
          </a:p>
          <a:p>
            <a:endParaRPr lang="en-US" sz="1000" dirty="0">
              <a:solidFill>
                <a:schemeClr val="bg1"/>
              </a:solidFill>
              <a:latin typeface="Courier New" panose="02070309020205020404" pitchFamily="49" charset="0"/>
              <a:cs typeface="Courier New" panose="02070309020205020404" pitchFamily="49" charset="0"/>
            </a:endParaRPr>
          </a:p>
          <a:p>
            <a:pPr rtl="0"/>
            <a:r>
              <a:rPr lang="fr-FR" sz="1000">
                <a:solidFill>
                  <a:schemeClr val="bg1"/>
                </a:solidFill>
                <a:latin typeface="Courier New" panose="02070309020205020404" pitchFamily="49" charset="0"/>
                <a:cs typeface="Courier New" panose="02070309020205020404" pitchFamily="49" charset="0"/>
              </a:rPr>
              <a:t>&lt;résultat omis&gt;</a:t>
            </a:r>
          </a:p>
          <a:p>
            <a:endParaRPr lang="en-US" sz="1000" dirty="0">
              <a:solidFill>
                <a:schemeClr val="bg1"/>
              </a:solidFill>
              <a:latin typeface="Courier New" panose="02070309020205020404" pitchFamily="49" charset="0"/>
              <a:cs typeface="Courier New" panose="02070309020205020404" pitchFamily="49" charset="0"/>
            </a:endParaRPr>
          </a:p>
          <a:p>
            <a:pPr rtl="0"/>
            <a:r>
              <a:rPr lang="fr-FR" sz="1000">
                <a:solidFill>
                  <a:schemeClr val="bg1"/>
                </a:solidFill>
                <a:latin typeface="Courier New" panose="02070309020205020404" pitchFamily="49" charset="0"/>
                <a:cs typeface="Courier New" panose="02070309020205020404" pitchFamily="49" charset="0"/>
              </a:rPr>
              <a:t>R1#</a:t>
            </a:r>
          </a:p>
        </p:txBody>
      </p:sp>
    </p:spTree>
    <p:extLst>
      <p:ext uri="{BB962C8B-B14F-4D97-AF65-F5344CB8AC3E}">
        <p14:creationId xmlns:p14="http://schemas.microsoft.com/office/powerpoint/2010/main" val="71470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commandes de vérification (suite)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2638652" cy="1077218"/>
          </a:xfrm>
          <a:prstGeom prst="rect">
            <a:avLst/>
          </a:prstGeom>
          <a:noFill/>
        </p:spPr>
        <p:txBody>
          <a:bodyPr wrap="square" rtlCol="0">
            <a:spAutoFit/>
          </a:bodyPr>
          <a:lstStyle/>
          <a:p>
            <a:pPr rtl="0"/>
            <a:r>
              <a:rPr lang="fr-FR" sz="1600">
                <a:solidFill>
                  <a:srgbClr val="000000"/>
                </a:solidFill>
              </a:rPr>
              <a:t>Afficher les statistiques IPv6 pour les interfaces de routeur à l'aide de la commande </a:t>
            </a:r>
            <a:r>
              <a:rPr lang="fr-FR" sz="1600" b="1">
                <a:solidFill>
                  <a:srgbClr val="000000"/>
                </a:solidFill>
              </a:rPr>
              <a:t>show ipv6 interface </a:t>
            </a:r>
            <a:r>
              <a:rPr lang="fr-FR" sz="1600">
                <a:solidFill>
                  <a:srgbClr val="000000"/>
                </a:solidFill>
              </a:rPr>
              <a:t>présentée ici :</a:t>
            </a:r>
          </a:p>
        </p:txBody>
      </p:sp>
      <p:sp>
        <p:nvSpPr>
          <p:cNvPr id="8" name="TextBox 7">
            <a:extLst>
              <a:ext uri="{FF2B5EF4-FFF2-40B4-BE49-F238E27FC236}">
                <a16:creationId xmlns:a16="http://schemas.microsoft.com/office/drawing/2014/main" id="{A707EA06-7465-4C52-AE81-CBACEDBD6441}"/>
              </a:ext>
            </a:extLst>
          </p:cNvPr>
          <p:cNvSpPr txBox="1"/>
          <p:nvPr/>
        </p:nvSpPr>
        <p:spPr>
          <a:xfrm>
            <a:off x="3553110" y="890954"/>
            <a:ext cx="4955156" cy="3323987"/>
          </a:xfrm>
          <a:prstGeom prst="rect">
            <a:avLst/>
          </a:prstGeom>
          <a:solidFill>
            <a:srgbClr val="000000"/>
          </a:solidFill>
        </p:spPr>
        <p:txBody>
          <a:bodyPr wrap="square" rtlCol="0">
            <a:spAutoFit/>
          </a:bodyPr>
          <a:lstStyle/>
          <a:p>
            <a:pPr rtl="0"/>
            <a:r>
              <a:rPr lang="fr-FR" sz="1000">
                <a:solidFill>
                  <a:schemeClr val="bg1"/>
                </a:solidFill>
                <a:latin typeface="Courier New" panose="02070309020205020404" pitchFamily="49" charset="0"/>
                <a:cs typeface="Courier New" panose="02070309020205020404" pitchFamily="49" charset="0"/>
              </a:rPr>
              <a:t>R1# </a:t>
            </a:r>
            <a:r>
              <a:rPr lang="fr-FR" sz="1000" b="1">
                <a:solidFill>
                  <a:schemeClr val="bg1"/>
                </a:solidFill>
                <a:latin typeface="Courier New" panose="02070309020205020404" pitchFamily="49" charset="0"/>
                <a:cs typeface="Courier New" panose="02070309020205020404" pitchFamily="49" charset="0"/>
              </a:rPr>
              <a:t>show ipv6 interface g0/0/0</a:t>
            </a:r>
          </a:p>
          <a:p>
            <a:pPr rtl="0"/>
            <a:r>
              <a:rPr lang="fr-FR" sz="1000">
                <a:solidFill>
                  <a:schemeClr val="bg1"/>
                </a:solidFill>
                <a:latin typeface="Courier New" panose="02070309020205020404" pitchFamily="49" charset="0"/>
                <a:cs typeface="Courier New" panose="02070309020205020404" pitchFamily="49" charset="0"/>
              </a:rPr>
              <a:t>GigabitEthernet0/0/0 is up, line protocol is up</a:t>
            </a:r>
          </a:p>
          <a:p>
            <a:pPr rtl="0"/>
            <a:r>
              <a:rPr lang="fr-FR" sz="1000">
                <a:solidFill>
                  <a:schemeClr val="bg1"/>
                </a:solidFill>
                <a:latin typeface="Courier New" panose="02070309020205020404" pitchFamily="49" charset="0"/>
                <a:cs typeface="Courier New" panose="02070309020205020404" pitchFamily="49" charset="0"/>
              </a:rPr>
              <a:t>  IPv6 is enabled, link-local address is FE80::2</a:t>
            </a:r>
          </a:p>
          <a:p>
            <a:pPr rtl="0"/>
            <a:r>
              <a:rPr lang="fr-FR" sz="1000">
                <a:solidFill>
                  <a:schemeClr val="bg1"/>
                </a:solidFill>
                <a:latin typeface="Courier New" panose="02070309020205020404" pitchFamily="49" charset="0"/>
                <a:cs typeface="Courier New" panose="02070309020205020404" pitchFamily="49" charset="0"/>
              </a:rPr>
              <a:t>  No Virtual link-local address(es):</a:t>
            </a:r>
          </a:p>
          <a:p>
            <a:pPr rtl="0"/>
            <a:r>
              <a:rPr lang="fr-FR" sz="1000">
                <a:solidFill>
                  <a:schemeClr val="bg1"/>
                </a:solidFill>
                <a:latin typeface="Courier New" panose="02070309020205020404" pitchFamily="49" charset="0"/>
                <a:cs typeface="Courier New" panose="02070309020205020404" pitchFamily="49" charset="0"/>
              </a:rPr>
              <a:t>  Description: Link to LAN</a:t>
            </a:r>
          </a:p>
          <a:p>
            <a:pPr rtl="0"/>
            <a:r>
              <a:rPr lang="fr-FR" sz="1000">
                <a:solidFill>
                  <a:schemeClr val="bg1"/>
                </a:solidFill>
                <a:latin typeface="Courier New" panose="02070309020205020404" pitchFamily="49" charset="0"/>
                <a:cs typeface="Courier New" panose="02070309020205020404" pitchFamily="49" charset="0"/>
              </a:rPr>
              <a:t>  Global unicast address(es):</a:t>
            </a:r>
          </a:p>
          <a:p>
            <a:pPr rtl="0"/>
            <a:r>
              <a:rPr lang="fr-FR" sz="1000">
                <a:solidFill>
                  <a:schemeClr val="bg1"/>
                </a:solidFill>
                <a:latin typeface="Courier New" panose="02070309020205020404" pitchFamily="49" charset="0"/>
                <a:cs typeface="Courier New" panose="02070309020205020404" pitchFamily="49" charset="0"/>
              </a:rPr>
              <a:t>    2001:DB8:ACAD:10::1, subnet is 2001:DB8:ACAD:10::/64</a:t>
            </a:r>
          </a:p>
          <a:p>
            <a:pPr rtl="0"/>
            <a:r>
              <a:rPr lang="fr-FR" sz="1000">
                <a:solidFill>
                  <a:schemeClr val="bg1"/>
                </a:solidFill>
                <a:latin typeface="Courier New" panose="02070309020205020404" pitchFamily="49" charset="0"/>
                <a:cs typeface="Courier New" panose="02070309020205020404" pitchFamily="49" charset="0"/>
              </a:rPr>
              <a:t>  Joined group address(es):</a:t>
            </a:r>
          </a:p>
          <a:p>
            <a:pPr rtl="0"/>
            <a:r>
              <a:rPr lang="fr-FR" sz="1000">
                <a:solidFill>
                  <a:schemeClr val="bg1"/>
                </a:solidFill>
                <a:latin typeface="Courier New" panose="02070309020205020404" pitchFamily="49" charset="0"/>
                <a:cs typeface="Courier New" panose="02070309020205020404" pitchFamily="49" charset="0"/>
              </a:rPr>
              <a:t>    FF02::1</a:t>
            </a:r>
          </a:p>
          <a:p>
            <a:pPr rtl="0"/>
            <a:r>
              <a:rPr lang="fr-FR" sz="1000">
                <a:solidFill>
                  <a:schemeClr val="bg1"/>
                </a:solidFill>
                <a:latin typeface="Courier New" panose="02070309020205020404" pitchFamily="49" charset="0"/>
                <a:cs typeface="Courier New" panose="02070309020205020404" pitchFamily="49" charset="0"/>
              </a:rPr>
              <a:t>    FF02::1:FF00:1</a:t>
            </a:r>
          </a:p>
          <a:p>
            <a:pPr rtl="0"/>
            <a:r>
              <a:rPr lang="fr-FR" sz="1000">
                <a:solidFill>
                  <a:schemeClr val="bg1"/>
                </a:solidFill>
                <a:latin typeface="Courier New" panose="02070309020205020404" pitchFamily="49" charset="0"/>
                <a:cs typeface="Courier New" panose="02070309020205020404" pitchFamily="49" charset="0"/>
              </a:rPr>
              <a:t>    FF02: :1:FF 44:49 B0</a:t>
            </a:r>
          </a:p>
          <a:p>
            <a:pPr rtl="0"/>
            <a:r>
              <a:rPr lang="fr-FR" sz="1000">
                <a:solidFill>
                  <a:schemeClr val="bg1"/>
                </a:solidFill>
                <a:latin typeface="Courier New" panose="02070309020205020404" pitchFamily="49" charset="0"/>
                <a:cs typeface="Courier New" panose="02070309020205020404" pitchFamily="49" charset="0"/>
              </a:rPr>
              <a:t>  MTU is 1500 bytes</a:t>
            </a:r>
          </a:p>
          <a:p>
            <a:pPr rtl="0"/>
            <a:r>
              <a:rPr lang="fr-FR" sz="1000">
                <a:solidFill>
                  <a:schemeClr val="bg1"/>
                </a:solidFill>
                <a:latin typeface="Courier New" panose="02070309020205020404" pitchFamily="49" charset="0"/>
                <a:cs typeface="Courier New" panose="02070309020205020404" pitchFamily="49" charset="0"/>
              </a:rPr>
              <a:t>  ICMP error messages limited to one every 100 milliseconds</a:t>
            </a:r>
          </a:p>
          <a:p>
            <a:pPr rtl="0"/>
            <a:r>
              <a:rPr lang="fr-FR" sz="1000">
                <a:solidFill>
                  <a:schemeClr val="bg1"/>
                </a:solidFill>
                <a:latin typeface="Courier New" panose="02070309020205020404" pitchFamily="49" charset="0"/>
                <a:cs typeface="Courier New" panose="02070309020205020404" pitchFamily="49" charset="0"/>
              </a:rPr>
              <a:t>  ICMP redirects are enabled</a:t>
            </a:r>
          </a:p>
          <a:p>
            <a:pPr rtl="0"/>
            <a:r>
              <a:rPr lang="fr-FR" sz="1000">
                <a:solidFill>
                  <a:schemeClr val="bg1"/>
                </a:solidFill>
                <a:latin typeface="Courier New" panose="02070309020205020404" pitchFamily="49" charset="0"/>
                <a:cs typeface="Courier New" panose="02070309020205020404" pitchFamily="49" charset="0"/>
              </a:rPr>
              <a:t>  ICMP unreachables are sent</a:t>
            </a:r>
          </a:p>
          <a:p>
            <a:pPr rtl="0"/>
            <a:r>
              <a:rPr lang="fr-FR" sz="1000">
                <a:solidFill>
                  <a:schemeClr val="bg1"/>
                </a:solidFill>
                <a:latin typeface="Courier New" panose="02070309020205020404" pitchFamily="49" charset="0"/>
                <a:cs typeface="Courier New" panose="02070309020205020404" pitchFamily="49" charset="0"/>
              </a:rPr>
              <a:t>  ND DAD is enabled, number of DAD attempts: 1</a:t>
            </a:r>
          </a:p>
          <a:p>
            <a:pPr rtl="0"/>
            <a:r>
              <a:rPr lang="fr-FR" sz="1000">
                <a:solidFill>
                  <a:schemeClr val="bg1"/>
                </a:solidFill>
                <a:latin typeface="Courier New" panose="02070309020205020404" pitchFamily="49" charset="0"/>
                <a:cs typeface="Courier New" panose="02070309020205020404" pitchFamily="49" charset="0"/>
              </a:rPr>
              <a:t>  ND reachable time is 30000 milliseconds (using 30000)</a:t>
            </a:r>
          </a:p>
          <a:p>
            <a:pPr rtl="0"/>
            <a:r>
              <a:rPr lang="fr-FR" sz="1000">
                <a:solidFill>
                  <a:schemeClr val="bg1"/>
                </a:solidFill>
                <a:latin typeface="Courier New" panose="02070309020205020404" pitchFamily="49" charset="0"/>
                <a:cs typeface="Courier New" panose="02070309020205020404" pitchFamily="49" charset="0"/>
              </a:rPr>
              <a:t>  ND NS retransmit interval is 1000 milliseconds</a:t>
            </a:r>
          </a:p>
          <a:p>
            <a:endParaRPr lang="en-US" sz="1000" dirty="0">
              <a:solidFill>
                <a:schemeClr val="bg1"/>
              </a:solidFill>
              <a:latin typeface="Courier New" panose="02070309020205020404" pitchFamily="49" charset="0"/>
              <a:cs typeface="Courier New" panose="02070309020205020404" pitchFamily="49" charset="0"/>
            </a:endParaRPr>
          </a:p>
          <a:p>
            <a:pPr rtl="0"/>
            <a:r>
              <a:rPr lang="fr-FR" sz="1000">
                <a:solidFill>
                  <a:schemeClr val="bg1"/>
                </a:solidFill>
                <a:latin typeface="Courier New" panose="02070309020205020404" pitchFamily="49" charset="0"/>
                <a:cs typeface="Courier New" panose="02070309020205020404" pitchFamily="49" charset="0"/>
              </a:rPr>
              <a:t>R1#</a:t>
            </a:r>
          </a:p>
        </p:txBody>
      </p:sp>
    </p:spTree>
    <p:extLst>
      <p:ext uri="{BB962C8B-B14F-4D97-AF65-F5344CB8AC3E}">
        <p14:creationId xmlns:p14="http://schemas.microsoft.com/office/powerpoint/2010/main" val="16618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10.3 Configuration de la Passerelle par Défaut</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la Passerelle par Défaut</a:t>
            </a:r>
            <a:r>
              <a:rPr lang="en-US" dirty="0"/>
              <a:t/>
            </a:r>
            <a:br>
              <a:rPr lang="en-US" dirty="0"/>
            </a:br>
            <a:r>
              <a:rPr lang="fr-FR" sz="2400"/>
              <a:t>Passerelle par Défaut sur Un Hôte</a:t>
            </a:r>
          </a:p>
        </p:txBody>
      </p:sp>
      <p:sp>
        <p:nvSpPr>
          <p:cNvPr id="10" name="TextBox 9">
            <a:extLst>
              <a:ext uri="{FF2B5EF4-FFF2-40B4-BE49-F238E27FC236}">
                <a16:creationId xmlns:a16="http://schemas.microsoft.com/office/drawing/2014/main" id="{31718114-4447-471E-989F-8789EBF19550}"/>
              </a:ext>
            </a:extLst>
          </p:cNvPr>
          <p:cNvSpPr txBox="1"/>
          <p:nvPr/>
        </p:nvSpPr>
        <p:spPr>
          <a:xfrm>
            <a:off x="474662" y="890954"/>
            <a:ext cx="3392488" cy="3046988"/>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La passerelle par défaut est utilisée lorsque l'hôte veut transmettre un paquet à un périphérique situé sur un autre réseau.</a:t>
            </a:r>
          </a:p>
          <a:p>
            <a:pPr marL="285750" indent="-285750" rtl="0">
              <a:buFont typeface="Arial" panose="020B0604020202020204" pitchFamily="34" charset="0"/>
              <a:buChar char="•"/>
            </a:pPr>
            <a:r>
              <a:rPr lang="fr-FR" sz="1600">
                <a:solidFill>
                  <a:srgbClr val="000000"/>
                </a:solidFill>
              </a:rPr>
              <a:t>L'adresse de la passerelle par défaut est généralement celle de l'interface du routeur reliée au réseau local de l'hôte.</a:t>
            </a:r>
          </a:p>
          <a:p>
            <a:pPr marL="285750" indent="-285750" rtl="0">
              <a:buFont typeface="Arial" panose="020B0604020202020204" pitchFamily="34" charset="0"/>
              <a:buChar char="•"/>
            </a:pPr>
            <a:r>
              <a:rPr lang="fr-FR" sz="1600">
                <a:solidFill>
                  <a:srgbClr val="000000"/>
                </a:solidFill>
              </a:rPr>
              <a:t>Pour atteindre PC3, PC1 adresse un paquet avec l'adresse IPv4 de PC3, mais transfère le paquet à sa passerelle par défaut, l'interface G0/0/0 de R1.</a:t>
            </a:r>
          </a:p>
        </p:txBody>
      </p:sp>
      <p:sp>
        <p:nvSpPr>
          <p:cNvPr id="4" name="TextBox 3">
            <a:extLst>
              <a:ext uri="{FF2B5EF4-FFF2-40B4-BE49-F238E27FC236}">
                <a16:creationId xmlns:a16="http://schemas.microsoft.com/office/drawing/2014/main" id="{C76866AA-E301-488D-96AD-D9CEE8D1E785}"/>
              </a:ext>
            </a:extLst>
          </p:cNvPr>
          <p:cNvSpPr txBox="1"/>
          <p:nvPr/>
        </p:nvSpPr>
        <p:spPr>
          <a:xfrm>
            <a:off x="4258469" y="3770924"/>
            <a:ext cx="4443632" cy="584775"/>
          </a:xfrm>
          <a:prstGeom prst="rect">
            <a:avLst/>
          </a:prstGeom>
          <a:noFill/>
        </p:spPr>
        <p:txBody>
          <a:bodyPr wrap="square" rtlCol="0">
            <a:spAutoFit/>
          </a:bodyPr>
          <a:lstStyle/>
          <a:p>
            <a:pPr rtl="0"/>
            <a:r>
              <a:rPr lang="fr-FR" sz="1600" b="1">
                <a:solidFill>
                  <a:srgbClr val="000000"/>
                </a:solidFill>
              </a:rPr>
              <a:t>Remarque</a:t>
            </a:r>
            <a:r>
              <a:rPr lang="fr-FR" sz="1600">
                <a:solidFill>
                  <a:srgbClr val="000000"/>
                </a:solidFill>
              </a:rPr>
              <a:t> : l'adresse IP de l'hôte et l'interface du routeur doivent se trouver dans le même réseau.</a:t>
            </a:r>
          </a:p>
        </p:txBody>
      </p:sp>
      <p:pic>
        <p:nvPicPr>
          <p:cNvPr id="6" name="Picture 5">
            <a:extLst>
              <a:ext uri="{FF2B5EF4-FFF2-40B4-BE49-F238E27FC236}">
                <a16:creationId xmlns:a16="http://schemas.microsoft.com/office/drawing/2014/main" id="{4A54100A-4BDC-504D-85D6-01A2B41EE33B}"/>
              </a:ext>
            </a:extLst>
          </p:cNvPr>
          <p:cNvPicPr>
            <a:picLocks noChangeAspect="1"/>
          </p:cNvPicPr>
          <p:nvPr/>
        </p:nvPicPr>
        <p:blipFill>
          <a:blip r:embed="rId3"/>
          <a:stretch>
            <a:fillRect/>
          </a:stretch>
        </p:blipFill>
        <p:spPr>
          <a:xfrm>
            <a:off x="4704522" y="715554"/>
            <a:ext cx="3021496" cy="2938818"/>
          </a:xfrm>
          <a:prstGeom prst="rect">
            <a:avLst/>
          </a:prstGeom>
        </p:spPr>
      </p:pic>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la Passerelle par Défaut</a:t>
            </a:r>
            <a:r>
              <a:rPr lang="en-US" dirty="0"/>
              <a:t/>
            </a:r>
            <a:br>
              <a:rPr lang="en-US" dirty="0"/>
            </a:br>
            <a:r>
              <a:rPr lang="fr-FR" sz="2400"/>
              <a:t>Passerelle par Défaut sur Un Commutateur</a:t>
            </a:r>
          </a:p>
        </p:txBody>
      </p:sp>
      <p:sp>
        <p:nvSpPr>
          <p:cNvPr id="10" name="TextBox 9">
            <a:extLst>
              <a:ext uri="{FF2B5EF4-FFF2-40B4-BE49-F238E27FC236}">
                <a16:creationId xmlns:a16="http://schemas.microsoft.com/office/drawing/2014/main" id="{31718114-4447-471E-989F-8789EBF19550}"/>
              </a:ext>
            </a:extLst>
          </p:cNvPr>
          <p:cNvSpPr txBox="1"/>
          <p:nvPr/>
        </p:nvSpPr>
        <p:spPr>
          <a:xfrm>
            <a:off x="474662" y="890954"/>
            <a:ext cx="3144838" cy="3139321"/>
          </a:xfrm>
          <a:prstGeom prst="rect">
            <a:avLst/>
          </a:prstGeom>
          <a:noFill/>
        </p:spPr>
        <p:txBody>
          <a:bodyPr wrap="square" rtlCol="0">
            <a:spAutoFit/>
          </a:bodyPr>
          <a:lstStyle/>
          <a:p>
            <a:pPr marL="285750" indent="-285750" rtl="0">
              <a:buFont typeface="Arial" panose="020B0604020202020204" pitchFamily="34" charset="0"/>
              <a:buChar char="•"/>
            </a:pPr>
            <a:r>
              <a:rPr lang="fr-FR">
                <a:solidFill>
                  <a:srgbClr val="000000"/>
                </a:solidFill>
              </a:rPr>
              <a:t>Un commutateur doit avoir une adresse de passerelle par défaut configurée pour gérer le commutateur à distance depuis un autre réseau.</a:t>
            </a:r>
          </a:p>
          <a:p>
            <a:pPr marL="285750" indent="-285750" rtl="0">
              <a:buFont typeface="Arial" panose="020B0604020202020204" pitchFamily="34" charset="0"/>
              <a:buChar char="•"/>
            </a:pPr>
            <a:r>
              <a:rPr lang="fr-FR">
                <a:solidFill>
                  <a:srgbClr val="000000"/>
                </a:solidFill>
              </a:rPr>
              <a:t>Pour configurer une passerelle par défaut sur un commutateur, utilisez la commande de configuration globale </a:t>
            </a:r>
            <a:r>
              <a:rPr lang="fr-FR" b="1">
                <a:solidFill>
                  <a:srgbClr val="000000"/>
                </a:solidFill>
              </a:rPr>
              <a:t>ipdefault-gateway</a:t>
            </a:r>
            <a:r>
              <a:rPr lang="fr-FR">
                <a:solidFill>
                  <a:srgbClr val="000000"/>
                </a:solidFill>
              </a:rPr>
              <a:t> </a:t>
            </a:r>
            <a:r>
              <a:rPr lang="fr-FR" i="1">
                <a:solidFill>
                  <a:srgbClr val="000000"/>
                </a:solidFill>
              </a:rPr>
              <a:t>ip-address </a:t>
            </a:r>
            <a:r>
              <a:rPr lang="fr-FR">
                <a:solidFill>
                  <a:srgbClr val="000000"/>
                </a:solidFill>
              </a:rPr>
              <a:t>.</a:t>
            </a:r>
          </a:p>
        </p:txBody>
      </p:sp>
      <p:sp>
        <p:nvSpPr>
          <p:cNvPr id="2" name="TextBox 1">
            <a:extLst>
              <a:ext uri="{FF2B5EF4-FFF2-40B4-BE49-F238E27FC236}">
                <a16:creationId xmlns:a16="http://schemas.microsoft.com/office/drawing/2014/main" id="{CA1D5D00-3D9F-3E4A-B62C-66D13E5CE20B}"/>
              </a:ext>
            </a:extLst>
          </p:cNvPr>
          <p:cNvSpPr txBox="1"/>
          <p:nvPr/>
        </p:nvSpPr>
        <p:spPr>
          <a:xfrm>
            <a:off x="3829878" y="731837"/>
            <a:ext cx="4402137" cy="1477328"/>
          </a:xfrm>
          <a:prstGeom prst="rect">
            <a:avLst/>
          </a:prstGeom>
          <a:noFill/>
        </p:spPr>
        <p:txBody>
          <a:bodyPr wrap="square" rtlCol="0">
            <a:spAutoFit/>
          </a:bodyPr>
          <a:lstStyle/>
          <a:p>
            <a:pPr algn="ctr" rtl="0"/>
            <a:r>
              <a:rPr lang="fr-FR">
                <a:solidFill>
                  <a:srgbClr val="C00000"/>
                </a:solidFill>
              </a:rPr>
              <a:t>LES MÉDIAS TRAVAILLENT SUR UNE VERSION CORRIGÉE DU GRAPHIQUE DU 10.3.2.</a:t>
            </a:r>
          </a:p>
          <a:p>
            <a:pPr algn="ctr" rtl="0"/>
            <a:r>
              <a:rPr lang="fr-FR">
                <a:solidFill>
                  <a:srgbClr val="C00000"/>
                </a:solidFill>
              </a:rPr>
              <a:t>IL EST FAUX SUR AR, ET SUR LA LISTE GLOBALE DES BOGUES</a:t>
            </a:r>
          </a:p>
        </p:txBody>
      </p:sp>
      <p:sp>
        <p:nvSpPr>
          <p:cNvPr id="4" name="Octagon 3">
            <a:extLst>
              <a:ext uri="{FF2B5EF4-FFF2-40B4-BE49-F238E27FC236}">
                <a16:creationId xmlns:a16="http://schemas.microsoft.com/office/drawing/2014/main" id="{F983A9E2-6668-F24E-8A3A-4D0990AAC601}"/>
              </a:ext>
            </a:extLst>
          </p:cNvPr>
          <p:cNvSpPr/>
          <p:nvPr/>
        </p:nvSpPr>
        <p:spPr>
          <a:xfrm>
            <a:off x="5116546" y="2355952"/>
            <a:ext cx="1828800" cy="1830983"/>
          </a:xfrm>
          <a:prstGeom prst="octagon">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3200"/>
              <a:t>STOP</a:t>
            </a:r>
          </a:p>
        </p:txBody>
      </p:sp>
    </p:spTree>
    <p:extLst>
      <p:ext uri="{BB962C8B-B14F-4D97-AF65-F5344CB8AC3E}">
        <p14:creationId xmlns:p14="http://schemas.microsoft.com/office/powerpoint/2010/main" val="355675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Configuration de Base du Routeur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lvl="0" defTabSz="914400" rtl="0" eaLnBrk="0" hangingPunct="0"/>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a:t>
            </a:r>
            <a:r>
              <a:rPr lang="fr-FR" sz="1600">
                <a:latin typeface="+mn-lt"/>
                <a:ea typeface="Calibri" panose="020F0502020204030204" pitchFamily="34" charset="0"/>
                <a:cs typeface="Calibri" panose="020F0502020204030204" pitchFamily="34" charset="0"/>
              </a:rPr>
              <a:t>Mettre en œuvre les réglages initiaux sur un routeur et des appareils terminaux.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825932762"/>
              </p:ext>
            </p:extLst>
          </p:nvPr>
        </p:nvGraphicFramePr>
        <p:xfrm>
          <a:off x="880345" y="2118939"/>
          <a:ext cx="6980904" cy="1496063"/>
        </p:xfrm>
        <a:graphic>
          <a:graphicData uri="http://schemas.openxmlformats.org/drawingml/2006/table">
            <a:tbl>
              <a:tblPr firstRow="1" firstCol="1" bandRow="1">
                <a:tableStyleId>{5C22544A-7EE6-4342-B048-85BDC9FD1C3A}</a:tableStyleId>
              </a:tblPr>
              <a:tblGrid>
                <a:gridCol w="3490452">
                  <a:extLst>
                    <a:ext uri="{9D8B030D-6E8A-4147-A177-3AD203B41FA5}">
                      <a16:colId xmlns:a16="http://schemas.microsoft.com/office/drawing/2014/main" val="1523797708"/>
                    </a:ext>
                  </a:extLst>
                </a:gridCol>
                <a:gridCol w="3490452">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fr-FR" sz="1200">
                          <a:effectLst/>
                        </a:rPr>
                        <a:t>Configuration des Paramètres Initiaux du Routeur</a:t>
                      </a:r>
                    </a:p>
                  </a:txBody>
                  <a:tcPr marL="68580" marR="68580" marT="0" marB="0"/>
                </a:tc>
                <a:tc>
                  <a:txBody>
                    <a:bodyPr/>
                    <a:lstStyle/>
                    <a:p>
                      <a:pPr marL="0" marR="0" rtl="0">
                        <a:lnSpc>
                          <a:spcPct val="107000"/>
                        </a:lnSpc>
                        <a:spcBef>
                          <a:spcPts val="0"/>
                        </a:spcBef>
                        <a:spcAft>
                          <a:spcPts val="0"/>
                        </a:spcAft>
                      </a:pPr>
                      <a:r>
                        <a:rPr lang="fr-FR" sz="1200">
                          <a:effectLst/>
                        </a:rPr>
                        <a:t>Configurer les paramètres initiaux d'un routeur Cisco IOS.</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fr-FR" sz="1200">
                          <a:effectLst/>
                        </a:rPr>
                        <a:t>Configuration des interfaces</a:t>
                      </a:r>
                    </a:p>
                  </a:txBody>
                  <a:tcPr marL="68580" marR="68580" marT="0" marB="0"/>
                </a:tc>
                <a:tc>
                  <a:txBody>
                    <a:bodyPr/>
                    <a:lstStyle/>
                    <a:p>
                      <a:pPr marL="0" marR="0" rtl="0">
                        <a:lnSpc>
                          <a:spcPct val="107000"/>
                        </a:lnSpc>
                        <a:spcBef>
                          <a:spcPts val="0"/>
                        </a:spcBef>
                        <a:spcAft>
                          <a:spcPts val="0"/>
                        </a:spcAft>
                      </a:pPr>
                      <a:r>
                        <a:rPr lang="fr-FR" sz="1200">
                          <a:effectLst/>
                        </a:rPr>
                        <a:t>Configurer deux interfaces actives sur un routeur Cisco IOS.</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fr-FR" sz="1200">
                          <a:effectLst/>
                        </a:rPr>
                        <a:t>Configuration de la passerelle par défaut</a:t>
                      </a:r>
                    </a:p>
                  </a:txBody>
                  <a:tcPr marL="68580" marR="68580" marT="0" marB="0"/>
                </a:tc>
                <a:tc>
                  <a:txBody>
                    <a:bodyPr/>
                    <a:lstStyle/>
                    <a:p>
                      <a:pPr marL="0" marR="0" rtl="0">
                        <a:lnSpc>
                          <a:spcPct val="107000"/>
                        </a:lnSpc>
                        <a:spcBef>
                          <a:spcPts val="0"/>
                        </a:spcBef>
                        <a:spcAft>
                          <a:spcPts val="0"/>
                        </a:spcAft>
                      </a:pPr>
                      <a:r>
                        <a:rPr lang="fr-FR" sz="1200">
                          <a:effectLst/>
                        </a:rPr>
                        <a:t>Configurer les périphériques pour utiliser la passerelle par défaut.</a:t>
                      </a:r>
                    </a:p>
                  </a:txBody>
                  <a:tcPr marL="68580" marR="68580" marT="0" marB="0"/>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149938957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10.4 Module pratique et questionnaire</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dirty="0">
                <a:latin typeface="Arial" charset="0"/>
              </a:rPr>
              <a:t>Module pratique et questionnaire</a:t>
            </a:r>
            <a:r>
              <a:rPr lang="en-US" dirty="0">
                <a:latin typeface="Arial" charset="0"/>
              </a:rPr>
              <a:t/>
            </a:r>
            <a:br>
              <a:rPr lang="en-US" dirty="0">
                <a:latin typeface="Arial" charset="0"/>
              </a:rPr>
            </a:br>
            <a:r>
              <a:rPr lang="fr-FR" dirty="0">
                <a:latin typeface="Arial" charset="0"/>
              </a:rPr>
              <a:t>Vidéo — Différences entre les périphériques du réseau </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rtl="0">
              <a:spcBef>
                <a:spcPts val="0"/>
              </a:spcBef>
              <a:spcAft>
                <a:spcPts val="0"/>
              </a:spcAft>
              <a:buNone/>
            </a:pPr>
            <a:r>
              <a:rPr lang="fr-FR" sz="1800"/>
              <a:t>Cette vidéo couvrira les différentes caractéristiques physiques de ce qui suit :</a:t>
            </a:r>
          </a:p>
          <a:p>
            <a:pPr marL="261937" lvl="2" rtl="0">
              <a:spcBef>
                <a:spcPts val="0"/>
              </a:spcBef>
              <a:spcAft>
                <a:spcPts val="0"/>
              </a:spcAft>
            </a:pPr>
            <a:r>
              <a:rPr lang="fr-FR" sz="1800"/>
              <a:t>Routeur de la série Cisco 4000.</a:t>
            </a:r>
          </a:p>
          <a:p>
            <a:pPr marL="261937" lvl="2" rtl="0">
              <a:spcBef>
                <a:spcPts val="0"/>
              </a:spcBef>
              <a:spcAft>
                <a:spcPts val="0"/>
              </a:spcAft>
            </a:pPr>
            <a:r>
              <a:rPr lang="fr-FR" sz="1800"/>
              <a:t>Routeur de la série Cisco 2900.</a:t>
            </a:r>
          </a:p>
          <a:p>
            <a:pPr marL="261937" lvl="2" rtl="0">
              <a:spcBef>
                <a:spcPts val="0"/>
              </a:spcBef>
              <a:spcAft>
                <a:spcPts val="0"/>
              </a:spcAft>
            </a:pPr>
            <a:r>
              <a:rPr lang="fr-FR" sz="1800"/>
              <a:t>Routeur de la série Cisco 1900.</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600"/>
              <a:t>Les tâches qui doivent être accomplies lors de la configuration des paramètres initiaux d'un routeur.</a:t>
            </a:r>
          </a:p>
          <a:p>
            <a:pPr lvl="1" rtl="0">
              <a:spcBef>
                <a:spcPts val="0"/>
              </a:spcBef>
              <a:spcAft>
                <a:spcPts val="0"/>
              </a:spcAft>
              <a:buFont typeface="Arial" panose="020B0604020202020204" pitchFamily="34" charset="0"/>
              <a:buChar char="•"/>
            </a:pPr>
            <a:r>
              <a:rPr lang="fr-FR" sz="1600"/>
              <a:t>Configurer le nom de l'appareil.</a:t>
            </a:r>
          </a:p>
          <a:p>
            <a:pPr lvl="1" rtl="0">
              <a:spcBef>
                <a:spcPts val="0"/>
              </a:spcBef>
              <a:spcAft>
                <a:spcPts val="0"/>
              </a:spcAft>
              <a:buFont typeface="Arial" panose="020B0604020202020204" pitchFamily="34" charset="0"/>
              <a:buChar char="•"/>
            </a:pPr>
            <a:r>
              <a:rPr lang="fr-FR" sz="1600"/>
              <a:t>Sécuriser le mode d'exécution privilégié.</a:t>
            </a:r>
          </a:p>
          <a:p>
            <a:pPr lvl="1" rtl="0">
              <a:spcBef>
                <a:spcPts val="0"/>
              </a:spcBef>
              <a:spcAft>
                <a:spcPts val="0"/>
              </a:spcAft>
              <a:buFont typeface="Arial" panose="020B0604020202020204" pitchFamily="34" charset="0"/>
              <a:buChar char="•"/>
            </a:pPr>
            <a:r>
              <a:rPr lang="fr-FR" sz="1600"/>
              <a:t>Sécuriser le mode d'exécution utilisateur</a:t>
            </a:r>
          </a:p>
          <a:p>
            <a:pPr lvl="1" rtl="0">
              <a:spcBef>
                <a:spcPts val="0"/>
              </a:spcBef>
              <a:spcAft>
                <a:spcPts val="0"/>
              </a:spcAft>
              <a:buFont typeface="Arial" panose="020B0604020202020204" pitchFamily="34" charset="0"/>
              <a:buChar char="•"/>
            </a:pPr>
            <a:r>
              <a:rPr lang="fr-FR" sz="1600"/>
              <a:t>Sécuriser Telnet à distance / accès SSH</a:t>
            </a:r>
          </a:p>
          <a:p>
            <a:pPr lvl="1" rtl="0">
              <a:spcBef>
                <a:spcPts val="0"/>
              </a:spcBef>
              <a:spcAft>
                <a:spcPts val="0"/>
              </a:spcAft>
              <a:buFont typeface="Arial" panose="020B0604020202020204" pitchFamily="34" charset="0"/>
              <a:buChar char="•"/>
            </a:pPr>
            <a:r>
              <a:rPr lang="fr-FR" sz="1600"/>
              <a:t>Sécuriser tous les mots de passe dans le fichier de configuration.</a:t>
            </a:r>
          </a:p>
          <a:p>
            <a:pPr lvl="1" rtl="0">
              <a:spcBef>
                <a:spcPts val="0"/>
              </a:spcBef>
              <a:spcAft>
                <a:spcPts val="0"/>
              </a:spcAft>
              <a:buFont typeface="Arial" panose="020B0604020202020204" pitchFamily="34" charset="0"/>
              <a:buChar char="•"/>
            </a:pPr>
            <a:r>
              <a:rPr lang="fr-FR" sz="1600"/>
              <a:t>Fournir un avertissement juridique.</a:t>
            </a:r>
          </a:p>
          <a:p>
            <a:pPr lvl="1" rtl="0">
              <a:spcBef>
                <a:spcPts val="0"/>
              </a:spcBef>
              <a:spcAft>
                <a:spcPts val="0"/>
              </a:spcAft>
              <a:buFont typeface="Arial" panose="020B0604020202020204" pitchFamily="34" charset="0"/>
              <a:buChar char="•"/>
            </a:pPr>
            <a:r>
              <a:rPr lang="fr-FR" sz="1600"/>
              <a:t>Enregistrer la configuration.</a:t>
            </a:r>
          </a:p>
          <a:p>
            <a:pPr rtl="0">
              <a:spcBef>
                <a:spcPts val="0"/>
              </a:spcBef>
              <a:spcAft>
                <a:spcPts val="0"/>
              </a:spcAft>
              <a:buFont typeface="Arial" panose="020B0604020202020204" pitchFamily="34" charset="0"/>
              <a:buChar char="•"/>
            </a:pPr>
            <a:r>
              <a:rPr lang="fr-FR" sz="1600"/>
              <a:t>Pour que les routeurs soient accessibles, les interfaces de routeur doivent être configurées.</a:t>
            </a:r>
          </a:p>
          <a:p>
            <a:pPr lvl="1" rtl="0">
              <a:spcBef>
                <a:spcPts val="0"/>
              </a:spcBef>
              <a:spcAft>
                <a:spcPts val="0"/>
              </a:spcAft>
              <a:buFont typeface="Arial" panose="020B0604020202020204" pitchFamily="34" charset="0"/>
              <a:buChar char="•"/>
            </a:pPr>
            <a:r>
              <a:rPr lang="fr-FR" sz="1600"/>
              <a:t>L'utilisation de la commande </a:t>
            </a:r>
            <a:r>
              <a:rPr lang="fr-FR" sz="1600" b="1"/>
              <a:t>no shutdown</a:t>
            </a:r>
            <a:r>
              <a:rPr lang="fr-FR" sz="1600"/>
              <a:t> active l'interface. L'interface doit également être connectée à un autre périphérique (concentrateur, commutateur ou autre routeur) pour que la couche physique soit active. Il existe plusieurs commandes qui peuvent être utilisées pour vérifier la configuration de l'interface, notamment </a:t>
            </a:r>
            <a:r>
              <a:rPr lang="fr-FR" sz="1600" b="1"/>
              <a:t>show ip interface brief</a:t>
            </a:r>
            <a:r>
              <a:rPr lang="fr-FR" sz="1600"/>
              <a:t> , </a:t>
            </a:r>
            <a:r>
              <a:rPr lang="fr-FR" sz="1600" b="1"/>
              <a:t>showipv6 interface brief</a:t>
            </a:r>
            <a:r>
              <a:rPr lang="fr-FR" sz="1600"/>
              <a:t>, </a:t>
            </a:r>
            <a:r>
              <a:rPr lang="fr-FR" sz="1600" b="1"/>
              <a:t>show ip route</a:t>
            </a:r>
            <a:r>
              <a:rPr lang="fr-FR" sz="1600"/>
              <a:t> et </a:t>
            </a:r>
            <a:r>
              <a:rPr lang="fr-FR" sz="1600" b="1"/>
              <a:t>show ipv6route</a:t>
            </a:r>
            <a:r>
              <a:rPr lang="fr-FR" sz="1600"/>
              <a:t>, ainsi que </a:t>
            </a:r>
            <a:r>
              <a:rPr lang="fr-FR" sz="1600" b="1"/>
              <a:t>show interfaces</a:t>
            </a:r>
            <a:r>
              <a:rPr lang="fr-FR" sz="1600"/>
              <a:t>, </a:t>
            </a:r>
            <a:r>
              <a:rPr lang="fr-FR" sz="1600" b="1"/>
              <a:t>show ip interface</a:t>
            </a:r>
            <a:r>
              <a:rPr lang="fr-FR" sz="1600"/>
              <a:t> et </a:t>
            </a:r>
            <a:r>
              <a:rPr lang="fr-FR" sz="1600" b="1"/>
              <a:t>show ipv6 interface.</a:t>
            </a:r>
          </a:p>
          <a:p>
            <a:pPr>
              <a:spcBef>
                <a:spcPts val="0"/>
              </a:spcBef>
              <a:spcAft>
                <a:spcPts val="0"/>
              </a:spcAft>
            </a:pPr>
            <a:endParaRPr lang="en-US" dirty="0"/>
          </a:p>
        </p:txBody>
      </p:sp>
    </p:spTree>
    <p:custDataLst>
      <p:tags r:id="rId1"/>
    </p:custDataLst>
    <p:extLst>
      <p:ext uri="{BB962C8B-B14F-4D97-AF65-F5344CB8AC3E}">
        <p14:creationId xmlns:p14="http://schemas.microsoft.com/office/powerpoint/2010/main" val="255535251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(Suite)?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800"/>
              <a:t>Pour qu'un périphérique final atteigne d'autres réseaux, une passerelle par défaut doit être configurée.</a:t>
            </a:r>
          </a:p>
          <a:p>
            <a:pPr lvl="1" rtl="0">
              <a:spcBef>
                <a:spcPts val="0"/>
              </a:spcBef>
              <a:spcAft>
                <a:spcPts val="0"/>
              </a:spcAft>
              <a:buFont typeface="Arial" panose="020B0604020202020204" pitchFamily="34" charset="0"/>
              <a:buChar char="•"/>
            </a:pPr>
            <a:r>
              <a:rPr lang="fr-FR" sz="1800"/>
              <a:t>L'adresse IP de l'appareil hôte et l'adresse de l'interface du routeur doivent appartenir au même réseau.</a:t>
            </a:r>
          </a:p>
          <a:p>
            <a:pPr rtl="0">
              <a:spcBef>
                <a:spcPts val="0"/>
              </a:spcBef>
              <a:spcAft>
                <a:spcPts val="0"/>
              </a:spcAft>
              <a:buFont typeface="Arial" panose="020B0604020202020204" pitchFamily="34" charset="0"/>
              <a:buChar char="•"/>
            </a:pPr>
            <a:r>
              <a:rPr lang="fr-FR" sz="1800"/>
              <a:t>Un commutateur doit avoir une adresse de passerelle par défaut configurée pour gérer le commutateur à distance depuis un autre réseau.</a:t>
            </a:r>
          </a:p>
          <a:p>
            <a:pPr lvl="1" rtl="0">
              <a:spcBef>
                <a:spcPts val="0"/>
              </a:spcBef>
              <a:spcAft>
                <a:spcPts val="0"/>
              </a:spcAft>
              <a:buFont typeface="Arial" panose="020B0604020202020204" pitchFamily="34" charset="0"/>
              <a:buChar char="•"/>
            </a:pPr>
            <a:r>
              <a:rPr lang="fr-FR" sz="1800"/>
              <a:t>Pour configurer une passerelle par défaut sur un commutateur, utilisez la commande de configuration globale </a:t>
            </a:r>
            <a:r>
              <a:rPr lang="fr-FR" sz="1800" b="1"/>
              <a:t>ipdefault-gateway</a:t>
            </a:r>
            <a:r>
              <a:rPr lang="fr-FR" sz="1800"/>
              <a:t> </a:t>
            </a:r>
            <a:r>
              <a:rPr lang="fr-FR" sz="1800" i="1"/>
              <a:t>ip-address </a:t>
            </a:r>
            <a:r>
              <a:rPr lang="fr-FR" sz="1800"/>
              <a:t>.</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10: Configuration de base du Routeur</a:t>
            </a:r>
            <a:r>
              <a:rPr lang="en-US" dirty="0">
                <a:latin typeface="Arial" charset="0"/>
              </a:rPr>
              <a:t/>
            </a:r>
            <a:br>
              <a:rPr lang="en-US" dirty="0">
                <a:latin typeface="Arial" charset="0"/>
              </a:rPr>
            </a:br>
            <a:r>
              <a:rPr lang="fr-FR">
                <a:latin typeface="Arial" charset="0"/>
              </a:rPr>
              <a:t>Nouveaux termes et commandes</a:t>
            </a:r>
          </a:p>
        </p:txBody>
      </p:sp>
      <p:graphicFrame>
        <p:nvGraphicFramePr>
          <p:cNvPr id="6" name="Table 9">
            <a:extLst>
              <a:ext uri="{FF2B5EF4-FFF2-40B4-BE49-F238E27FC236}">
                <a16:creationId xmlns:a16="http://schemas.microsoft.com/office/drawing/2014/main" id="{C2187D21-D66C-4895-A65D-7270601A287E}"/>
              </a:ext>
            </a:extLst>
          </p:cNvPr>
          <p:cNvGraphicFramePr>
            <a:graphicFrameLocks noGrp="1"/>
          </p:cNvGraphicFramePr>
          <p:nvPr>
            <p:ph idx="1"/>
            <p:extLst>
              <p:ext uri="{D42A27DB-BD31-4B8C-83A1-F6EECF244321}">
                <p14:modId xmlns:p14="http://schemas.microsoft.com/office/powerpoint/2010/main" val="752989341"/>
              </p:ext>
            </p:extLst>
          </p:nvPr>
        </p:nvGraphicFramePr>
        <p:xfrm>
          <a:off x="144463" y="798513"/>
          <a:ext cx="8853486" cy="2865120"/>
        </p:xfrm>
        <a:graphic>
          <a:graphicData uri="http://schemas.openxmlformats.org/drawingml/2006/table">
            <a:tbl>
              <a:tblPr firstRow="1" bandRow="1">
                <a:tableStyleId>{F5AB1C69-6EDB-4FF4-983F-18BD219EF322}</a:tableStyleId>
              </a:tblPr>
              <a:tblGrid>
                <a:gridCol w="8853486">
                  <a:extLst>
                    <a:ext uri="{9D8B030D-6E8A-4147-A177-3AD203B41FA5}">
                      <a16:colId xmlns:a16="http://schemas.microsoft.com/office/drawing/2014/main" val="3270854437"/>
                    </a:ext>
                  </a:extLst>
                </a:gridCol>
              </a:tblGrid>
              <a:tr h="370840">
                <a:tc>
                  <a:txBody>
                    <a:bodyPr/>
                    <a:lstStyle/>
                    <a:p>
                      <a:pPr marL="285750" indent="-285750" rtl="0">
                        <a:buFont typeface="Arial" panose="020B0604020202020204" pitchFamily="34" charset="0"/>
                        <a:buChar char="•"/>
                      </a:pPr>
                      <a:r>
                        <a:rPr lang="fr-FR" b="1">
                          <a:solidFill>
                            <a:srgbClr val="000000"/>
                          </a:solidFill>
                        </a:rPr>
                        <a:t>show ip interface brief</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show ipv6 interface brief</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show ip route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show ipv6 route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show interfaces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show ip interface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show ipv6 interface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a:solidFill>
                            <a:srgbClr val="000000"/>
                          </a:solidFill>
                        </a:rPr>
                        <a:t>ip default-gateway</a:t>
                      </a:r>
                    </a:p>
                    <a:p>
                      <a:pPr marL="285750" indent="-285750">
                        <a:buFont typeface="Arial" panose="020B0604020202020204" pitchFamily="34" charset="0"/>
                        <a:buChar char="•"/>
                      </a:pPr>
                      <a:endParaRPr lang="en-US" b="0" dirty="0">
                        <a:solidFill>
                          <a:srgbClr val="000000"/>
                        </a:solidFill>
                      </a:endParaRPr>
                    </a:p>
                    <a:p>
                      <a:pPr marL="285750" indent="-285750">
                        <a:buFont typeface="Arial" panose="020B0604020202020204" pitchFamily="34" charset="0"/>
                        <a:buChar char="•"/>
                      </a:pPr>
                      <a:endParaRPr lang="en-US" b="0"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58416" cy="1080143"/>
          </a:xfrm>
        </p:spPr>
        <p:txBody>
          <a:bodyPr/>
          <a:lstStyle/>
          <a:p>
            <a:pPr rtl="0"/>
            <a:r>
              <a:rPr lang="fr-FR" sz="4400">
                <a:solidFill>
                  <a:schemeClr val="accent5">
                    <a:lumMod val="40000"/>
                    <a:lumOff val="60000"/>
                  </a:schemeClr>
                </a:solidFill>
              </a:rPr>
              <a:t>Module 11: Adressage IPv4</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411023636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769893"/>
            <a:ext cx="8804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Adressage IPv4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lvl="0" defTabSz="914400" rtl="0" eaLnBrk="0" hangingPunct="0"/>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Objectifs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a:t>
            </a:r>
            <a:r>
              <a:rPr lang="fr-FR" sz="1600">
                <a:latin typeface="+mn-lt"/>
                <a:ea typeface="Calibri" panose="020F0502020204030204" pitchFamily="34" charset="0"/>
                <a:cs typeface="Calibri" panose="020F0502020204030204" pitchFamily="34" charset="0"/>
              </a:rPr>
              <a:t>Calculer un schéma de sous-réseau IPv4 pour segmenter efficacement votre réseau.</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nvPr>
        </p:nvGraphicFramePr>
        <p:xfrm>
          <a:off x="396000" y="1620000"/>
          <a:ext cx="8328900" cy="2955260"/>
        </p:xfrm>
        <a:graphic>
          <a:graphicData uri="http://schemas.openxmlformats.org/drawingml/2006/table">
            <a:tbl>
              <a:tblPr firstRow="1" firstCol="1" bandRow="1">
                <a:tableStyleId>{5C22544A-7EE6-4342-B048-85BDC9FD1C3A}</a:tableStyleId>
              </a:tblPr>
              <a:tblGrid>
                <a:gridCol w="4120000">
                  <a:extLst>
                    <a:ext uri="{9D8B030D-6E8A-4147-A177-3AD203B41FA5}">
                      <a16:colId xmlns:a16="http://schemas.microsoft.com/office/drawing/2014/main" val="1523797708"/>
                    </a:ext>
                  </a:extLst>
                </a:gridCol>
                <a:gridCol w="4208900">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fr-FR" sz="1400">
                          <a:effectLst/>
                        </a:rPr>
                        <a:t>Titre du Rubrique</a:t>
                      </a:r>
                    </a:p>
                  </a:txBody>
                  <a:tcPr marL="68580" marR="68580" marT="0" marB="0"/>
                </a:tc>
                <a:tc>
                  <a:txBody>
                    <a:bodyPr/>
                    <a:lstStyle/>
                    <a:p>
                      <a:pPr marL="0" marR="0" rtl="0">
                        <a:lnSpc>
                          <a:spcPct val="107000"/>
                        </a:lnSpc>
                        <a:spcBef>
                          <a:spcPts val="0"/>
                        </a:spcBef>
                        <a:spcAft>
                          <a:spcPts val="0"/>
                        </a:spcAft>
                      </a:pPr>
                      <a:r>
                        <a:rPr lang="fr-FR" sz="1400">
                          <a:effectLst/>
                        </a:rPr>
                        <a:t>Objectif du Rubrique</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Structure de l'adresse IPv4</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Décrire la structure d'une adresse IPv4, y compris la partie hôte, la partie réseau et le masque de sous-réseau.</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Adresses IPv4 de monodiffusion, de diffusion et de multidiffusion</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Comparer les caractéristiques et les utilisations des adresses IPv4 de monodiffusion, de diffusion et de multidiffusion.</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Les types d'adresses IPv4</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Expliquer ce que sont les adresses IPv4 publiques, privées et réservées.</a:t>
                      </a:r>
                    </a:p>
                  </a:txBody>
                  <a:tcPr marL="68580" marR="68580" marT="0" marB="0"/>
                </a:tc>
                <a:extLst>
                  <a:ext uri="{0D108BD9-81ED-4DB2-BD59-A6C34878D82A}">
                    <a16:rowId xmlns:a16="http://schemas.microsoft.com/office/drawing/2014/main" val="131737215"/>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Segmentation du réseau</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Expliquer en quoi la segmentation d'un réseau permet d'améliorer la communication.</a:t>
                      </a:r>
                    </a:p>
                  </a:txBody>
                  <a:tcPr marL="68580" marR="68580" marT="0" marB="0"/>
                </a:tc>
                <a:extLst>
                  <a:ext uri="{0D108BD9-81ED-4DB2-BD59-A6C34878D82A}">
                    <a16:rowId xmlns:a16="http://schemas.microsoft.com/office/drawing/2014/main" val="3818444524"/>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Sous-réseau d'un réseau IPv4</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Calculer les sous-réseaux IPv4 pour un préfixe /24.</a:t>
                      </a:r>
                    </a:p>
                  </a:txBody>
                  <a:tcPr marL="68580" marR="68580" marT="0" marB="0"/>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46975118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 (suite)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769893"/>
            <a:ext cx="8804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Adressage IPv4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lvl="0" defTabSz="914400" rtl="0" eaLnBrk="0" hangingPunct="0"/>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Objectifs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a:t>
            </a:r>
            <a:r>
              <a:rPr lang="fr-FR" sz="1600">
                <a:latin typeface="+mn-lt"/>
                <a:ea typeface="Calibri" panose="020F0502020204030204" pitchFamily="34" charset="0"/>
                <a:cs typeface="Calibri" panose="020F0502020204030204" pitchFamily="34" charset="0"/>
              </a:rPr>
              <a:t>Calculer un schéma de sous-réseau IPv4 pour segmenter efficacement votre réseau.</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nvPr>
        </p:nvGraphicFramePr>
        <p:xfrm>
          <a:off x="396000" y="1620000"/>
          <a:ext cx="8328900" cy="2282826"/>
        </p:xfrm>
        <a:graphic>
          <a:graphicData uri="http://schemas.openxmlformats.org/drawingml/2006/table">
            <a:tbl>
              <a:tblPr firstRow="1" firstCol="1" bandRow="1">
                <a:tableStyleId>{5C22544A-7EE6-4342-B048-85BDC9FD1C3A}</a:tableStyleId>
              </a:tblPr>
              <a:tblGrid>
                <a:gridCol w="4120000">
                  <a:extLst>
                    <a:ext uri="{9D8B030D-6E8A-4147-A177-3AD203B41FA5}">
                      <a16:colId xmlns:a16="http://schemas.microsoft.com/office/drawing/2014/main" val="1523797708"/>
                    </a:ext>
                  </a:extLst>
                </a:gridCol>
                <a:gridCol w="4208900">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fr-FR" sz="1400">
                          <a:effectLst/>
                        </a:rPr>
                        <a:t>Titre du Rubrique</a:t>
                      </a:r>
                    </a:p>
                  </a:txBody>
                  <a:tcPr marL="68580" marR="68580" marT="0" marB="0"/>
                </a:tc>
                <a:tc>
                  <a:txBody>
                    <a:bodyPr/>
                    <a:lstStyle/>
                    <a:p>
                      <a:pPr marL="0" marR="0" rtl="0">
                        <a:lnSpc>
                          <a:spcPct val="107000"/>
                        </a:lnSpc>
                        <a:spcBef>
                          <a:spcPts val="0"/>
                        </a:spcBef>
                        <a:spcAft>
                          <a:spcPts val="0"/>
                        </a:spcAft>
                      </a:pPr>
                      <a:r>
                        <a:rPr lang="fr-FR" sz="1400">
                          <a:effectLst/>
                        </a:rPr>
                        <a:t>Objectif du Rubrique</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Sous-réseau des péfixes /16 et /8</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Calculer les sous-réseaux IPv4 pour des préfixes /16 et /8.</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Segmentation du réseau pour répondre aux besoins</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Mettre en œuvre un schéma d'adressage IPv4 à partir d'un ensemble de critères de segmentation.</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masquage de sous-réseau de longueur variable (VLSM)</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Expliquer comment créer un schéma d'adressage flexible grâce au masque de sous-réseau à longueur variable.</a:t>
                      </a:r>
                    </a:p>
                  </a:txBody>
                  <a:tcPr marL="68580" marR="68580" marT="0" marB="0"/>
                </a:tc>
                <a:extLst>
                  <a:ext uri="{0D108BD9-81ED-4DB2-BD59-A6C34878D82A}">
                    <a16:rowId xmlns:a16="http://schemas.microsoft.com/office/drawing/2014/main" val="131737215"/>
                  </a:ext>
                </a:extLst>
              </a:tr>
              <a:tr h="444151">
                <a:tc>
                  <a:txBody>
                    <a:bodyPr/>
                    <a:lstStyle/>
                    <a:p>
                      <a:pPr marL="0" marR="0" rtl="0">
                        <a:lnSpc>
                          <a:spcPct val="107000"/>
                        </a:lnSpc>
                        <a:spcBef>
                          <a:spcPts val="0"/>
                        </a:spcBef>
                        <a:spcAft>
                          <a:spcPts val="0"/>
                        </a:spcAft>
                      </a:pPr>
                      <a:r>
                        <a:rPr lang="fr-FR" sz="1400">
                          <a:effectLst/>
                          <a:latin typeface="+mn-lt"/>
                          <a:ea typeface="Calibri" panose="020F0502020204030204" pitchFamily="34" charset="0"/>
                          <a:cs typeface="Times New Roman" panose="02020603050405020304" pitchFamily="18" charset="0"/>
                        </a:rPr>
                        <a:t>Conception structurée</a:t>
                      </a:r>
                    </a:p>
                  </a:txBody>
                  <a:tcPr marL="68580" marR="68580" marT="0" marB="0"/>
                </a:tc>
                <a:tc>
                  <a:txBody>
                    <a:bodyPr/>
                    <a:lstStyle/>
                    <a:p>
                      <a:pPr marL="0" marR="0" rtl="0">
                        <a:lnSpc>
                          <a:spcPct val="107000"/>
                        </a:lnSpc>
                        <a:spcBef>
                          <a:spcPts val="0"/>
                        </a:spcBef>
                        <a:spcAft>
                          <a:spcPts val="0"/>
                        </a:spcAft>
                      </a:pPr>
                      <a:r>
                        <a:rPr lang="fr-FR" sz="1400" kern="1200">
                          <a:solidFill>
                            <a:srgbClr val="000000"/>
                          </a:solidFill>
                          <a:effectLst/>
                          <a:latin typeface="+mn-lt"/>
                          <a:ea typeface="+mn-ea"/>
                          <a:cs typeface="+mn-cs"/>
                        </a:rPr>
                        <a:t>Mettre en œuvre un schéma d'adressage de masque de sous-réseau à longueur variable.</a:t>
                      </a:r>
                    </a:p>
                  </a:txBody>
                  <a:tcPr marL="68580" marR="68580" marT="0" marB="0"/>
                </a:tc>
                <a:extLst>
                  <a:ext uri="{0D108BD9-81ED-4DB2-BD59-A6C34878D82A}">
                    <a16:rowId xmlns:a16="http://schemas.microsoft.com/office/drawing/2014/main" val="3818444524"/>
                  </a:ext>
                </a:extLst>
              </a:tr>
            </a:tbl>
          </a:graphicData>
        </a:graphic>
      </p:graphicFrame>
    </p:spTree>
    <p:custDataLst>
      <p:tags r:id="rId1"/>
    </p:custDataLst>
    <p:extLst>
      <p:ext uri="{BB962C8B-B14F-4D97-AF65-F5344CB8AC3E}">
        <p14:creationId xmlns:p14="http://schemas.microsoft.com/office/powerpoint/2010/main" val="3304853207"/>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11.1 Structure de l'adresse IPv4</a:t>
            </a:r>
            <a:r>
              <a:rPr lang="en-US" dirty="0">
                <a:solidFill>
                  <a:schemeClr val="accent5">
                    <a:lumMod val="40000"/>
                    <a:lumOff val="60000"/>
                  </a:schemeClr>
                </a:solidFill>
              </a:rPr>
              <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20402189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structure d'une adresse IPv4</a:t>
            </a:r>
            <a:r>
              <a:rPr lang="en-US" dirty="0"/>
              <a:t/>
            </a:r>
            <a:br>
              <a:rPr lang="en-US" dirty="0"/>
            </a:br>
            <a:r>
              <a:rPr lang="fr-FR" sz="2400"/>
              <a:t>Les parties réseau et hôte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2085744"/>
          </a:xfrm>
        </p:spPr>
        <p:txBody>
          <a:bodyPr/>
          <a:lstStyle/>
          <a:p>
            <a:pPr marL="342900" indent="-342900" algn="l" rtl="0">
              <a:buFont typeface="Arial" panose="020B0604020202020204" pitchFamily="34" charset="0"/>
              <a:buChar char="•"/>
            </a:pPr>
            <a:r>
              <a:rPr lang="fr-FR" sz="1600">
                <a:solidFill>
                  <a:srgbClr val="000000"/>
                </a:solidFill>
              </a:rPr>
              <a:t>Une adresse IPv4 est une adresse hiérarchique de 32 bits qui se compose d'une partie réseau et d'une partie hôte. </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Lorsque vous déterminez la partie réseau et la partie hôte, il est nécessaire d'examiner le flux de 32 bits.</a:t>
            </a:r>
          </a:p>
          <a:p>
            <a:pPr marL="342900" indent="-342900" algn="l" rtl="0">
              <a:buFont typeface="Arial" panose="020B0604020202020204" pitchFamily="34" charset="0"/>
              <a:buChar char="•"/>
            </a:pPr>
            <a:r>
              <a:rPr lang="fr-FR" sz="1600">
                <a:solidFill>
                  <a:srgbClr val="000000"/>
                </a:solidFill>
              </a:rPr>
              <a:t>Le masque de sous-réseau sert à déterminer la partie réseau d'une adresse IP. </a:t>
            </a:r>
          </a:p>
        </p:txBody>
      </p:sp>
      <p:pic>
        <p:nvPicPr>
          <p:cNvPr id="2" name="Picture 1">
            <a:extLst>
              <a:ext uri="{FF2B5EF4-FFF2-40B4-BE49-F238E27FC236}">
                <a16:creationId xmlns:a16="http://schemas.microsoft.com/office/drawing/2014/main" id="{45D4F014-EE3C-4707-828B-FA78C75DBDCD}"/>
              </a:ext>
            </a:extLst>
          </p:cNvPr>
          <p:cNvPicPr>
            <a:picLocks noChangeAspect="1"/>
          </p:cNvPicPr>
          <p:nvPr/>
        </p:nvPicPr>
        <p:blipFill>
          <a:blip r:embed="rId3"/>
          <a:stretch>
            <a:fillRect/>
          </a:stretch>
        </p:blipFill>
        <p:spPr>
          <a:xfrm>
            <a:off x="2050804" y="3066806"/>
            <a:ext cx="4457929" cy="1524078"/>
          </a:xfrm>
          <a:prstGeom prst="rect">
            <a:avLst/>
          </a:prstGeom>
        </p:spPr>
      </p:pic>
    </p:spTree>
    <p:extLst>
      <p:ext uri="{BB962C8B-B14F-4D97-AF65-F5344CB8AC3E}">
        <p14:creationId xmlns:p14="http://schemas.microsoft.com/office/powerpoint/2010/main" val="215377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10.1 Configuration des Paramètres Initiaux du Routeur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structure d'une adresse IPv4</a:t>
            </a:r>
            <a:r>
              <a:rPr lang="en-US" dirty="0"/>
              <a:t/>
            </a:r>
            <a:br>
              <a:rPr lang="en-US" dirty="0"/>
            </a:br>
            <a:r>
              <a:rPr lang="fr-FR" sz="2400"/>
              <a:t>Le masque de sous-réseau</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31837"/>
          </a:xfrm>
        </p:spPr>
        <p:txBody>
          <a:bodyPr/>
          <a:lstStyle/>
          <a:p>
            <a:pPr marL="342900" indent="-342900" algn="l" rtl="0">
              <a:buFont typeface="Arial" panose="020B0604020202020204" pitchFamily="34" charset="0"/>
              <a:buChar char="•"/>
            </a:pPr>
            <a:r>
              <a:rPr lang="fr-FR" sz="1600">
                <a:solidFill>
                  <a:srgbClr val="000000"/>
                </a:solidFill>
              </a:rPr>
              <a:t>Pour identifier les parties réseau et hôte d'une adresse IPv4, chaque bit du masque de sous-réseau est comparé à l'adresse IPv4, de gauche à droite.</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p:txBody>
      </p:sp>
      <p:sp>
        <p:nvSpPr>
          <p:cNvPr id="5" name="Content Placeholder 3">
            <a:extLst>
              <a:ext uri="{FF2B5EF4-FFF2-40B4-BE49-F238E27FC236}">
                <a16:creationId xmlns:a16="http://schemas.microsoft.com/office/drawing/2014/main" id="{F127D040-EF9A-41B6-A2B0-0C5D87D85AC1}"/>
              </a:ext>
            </a:extLst>
          </p:cNvPr>
          <p:cNvSpPr txBox="1">
            <a:spLocks/>
          </p:cNvSpPr>
          <p:nvPr/>
        </p:nvSpPr>
        <p:spPr>
          <a:xfrm>
            <a:off x="431971" y="1684028"/>
            <a:ext cx="3031991" cy="15468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En réalité, le processus utilisé pour identifier la partie réseau et la partie hôte est appelé l'opération AND.</a:t>
            </a:r>
          </a:p>
          <a:p>
            <a:pPr marL="342900" indent="-342900" algn="l">
              <a:buFont typeface="Arial" panose="020B0604020202020204" pitchFamily="34" charset="0"/>
              <a:buChar char="•"/>
            </a:pPr>
            <a:endParaRPr lang="en-CA" sz="1600" dirty="0">
              <a:solidFill>
                <a:srgbClr val="000000"/>
              </a:solidFill>
            </a:endParaRPr>
          </a:p>
        </p:txBody>
      </p:sp>
      <p:pic>
        <p:nvPicPr>
          <p:cNvPr id="2" name="Picture 1">
            <a:extLst>
              <a:ext uri="{FF2B5EF4-FFF2-40B4-BE49-F238E27FC236}">
                <a16:creationId xmlns:a16="http://schemas.microsoft.com/office/drawing/2014/main" id="{82DA54EB-7DE0-40F0-802E-91DE00F2C9A7}"/>
              </a:ext>
            </a:extLst>
          </p:cNvPr>
          <p:cNvPicPr>
            <a:picLocks noChangeAspect="1"/>
          </p:cNvPicPr>
          <p:nvPr/>
        </p:nvPicPr>
        <p:blipFill>
          <a:blip r:embed="rId3"/>
          <a:stretch>
            <a:fillRect/>
          </a:stretch>
        </p:blipFill>
        <p:spPr>
          <a:xfrm>
            <a:off x="3874858" y="1710838"/>
            <a:ext cx="4470630" cy="2159111"/>
          </a:xfrm>
          <a:prstGeom prst="rect">
            <a:avLst/>
          </a:prstGeom>
          <a:ln>
            <a:solidFill>
              <a:srgbClr val="0070C0"/>
            </a:solidFill>
          </a:ln>
        </p:spPr>
      </p:pic>
    </p:spTree>
    <p:extLst>
      <p:ext uri="{BB962C8B-B14F-4D97-AF65-F5344CB8AC3E}">
        <p14:creationId xmlns:p14="http://schemas.microsoft.com/office/powerpoint/2010/main" val="4841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structure d'une adresse</a:t>
            </a:r>
            <a:r>
              <a:rPr lang="en-US" dirty="0"/>
              <a:t/>
            </a:r>
            <a:br>
              <a:rPr lang="en-US" dirty="0"/>
            </a:br>
            <a:r>
              <a:rPr lang="fr-FR" sz="2400"/>
              <a:t>La longueur de préfixe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510802"/>
          </a:xfrm>
        </p:spPr>
        <p:txBody>
          <a:bodyPr/>
          <a:lstStyle/>
          <a:p>
            <a:pPr marL="342900" indent="-342900" algn="l" rtl="0">
              <a:buFont typeface="Arial" panose="020B0604020202020204" pitchFamily="34" charset="0"/>
              <a:buChar char="•"/>
            </a:pPr>
            <a:r>
              <a:rPr lang="fr-FR" sz="1600">
                <a:solidFill>
                  <a:srgbClr val="000000"/>
                </a:solidFill>
              </a:rPr>
              <a:t>Une longueur de préfixe est une méthode fastidieux d'exprimer une adresse de masque de sous-réseau.</a:t>
            </a:r>
          </a:p>
        </p:txBody>
      </p:sp>
      <p:sp>
        <p:nvSpPr>
          <p:cNvPr id="5" name="Content Placeholder 3">
            <a:extLst>
              <a:ext uri="{FF2B5EF4-FFF2-40B4-BE49-F238E27FC236}">
                <a16:creationId xmlns:a16="http://schemas.microsoft.com/office/drawing/2014/main" id="{121F958E-C237-4731-8453-C4FA21B38C3F}"/>
              </a:ext>
            </a:extLst>
          </p:cNvPr>
          <p:cNvSpPr txBox="1">
            <a:spLocks/>
          </p:cNvSpPr>
          <p:nvPr/>
        </p:nvSpPr>
        <p:spPr>
          <a:xfrm>
            <a:off x="431970" y="1447090"/>
            <a:ext cx="337623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En fait, la longueur de préfixe correspond au nombre de bits définis sur 1 dans le masque de sous-réseau. </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Elle est notée au moyen de la « notation de barre oblique », il suffit donc de compter le nombre de bits du masque de sous-réseau et d'y ajouter une barre oblique.</a:t>
            </a:r>
          </a:p>
        </p:txBody>
      </p:sp>
      <p:graphicFrame>
        <p:nvGraphicFramePr>
          <p:cNvPr id="2" name="Table 1">
            <a:extLst>
              <a:ext uri="{FF2B5EF4-FFF2-40B4-BE49-F238E27FC236}">
                <a16:creationId xmlns:a16="http://schemas.microsoft.com/office/drawing/2014/main" id="{F233CEE0-728D-4198-87F2-5E9774E181A6}"/>
              </a:ext>
            </a:extLst>
          </p:cNvPr>
          <p:cNvGraphicFramePr>
            <a:graphicFrameLocks noGrp="1"/>
          </p:cNvGraphicFramePr>
          <p:nvPr>
            <p:extLst/>
          </p:nvPr>
        </p:nvGraphicFramePr>
        <p:xfrm>
          <a:off x="4046221" y="1366221"/>
          <a:ext cx="4762500" cy="3452000"/>
        </p:xfrm>
        <a:graphic>
          <a:graphicData uri="http://schemas.openxmlformats.org/drawingml/2006/table">
            <a:tbl>
              <a:tblPr firstRow="1" bandRow="1">
                <a:tableStyleId>{5C22544A-7EE6-4342-B048-85BDC9FD1C3A}</a:tableStyleId>
              </a:tblPr>
              <a:tblGrid>
                <a:gridCol w="1150619">
                  <a:extLst>
                    <a:ext uri="{9D8B030D-6E8A-4147-A177-3AD203B41FA5}">
                      <a16:colId xmlns:a16="http://schemas.microsoft.com/office/drawing/2014/main" val="2853717215"/>
                    </a:ext>
                  </a:extLst>
                </a:gridCol>
                <a:gridCol w="2628321">
                  <a:extLst>
                    <a:ext uri="{9D8B030D-6E8A-4147-A177-3AD203B41FA5}">
                      <a16:colId xmlns:a16="http://schemas.microsoft.com/office/drawing/2014/main" val="3859420295"/>
                    </a:ext>
                  </a:extLst>
                </a:gridCol>
                <a:gridCol w="983560">
                  <a:extLst>
                    <a:ext uri="{9D8B030D-6E8A-4147-A177-3AD203B41FA5}">
                      <a16:colId xmlns:a16="http://schemas.microsoft.com/office/drawing/2014/main" val="2152541703"/>
                    </a:ext>
                  </a:extLst>
                </a:gridCol>
              </a:tblGrid>
              <a:tr h="340940">
                <a:tc>
                  <a:txBody>
                    <a:bodyPr/>
                    <a:lstStyle/>
                    <a:p>
                      <a:pPr algn="l" rtl="0" fontAlgn="ctr"/>
                      <a:r>
                        <a:rPr lang="fr-FR" sz="1050" b="1">
                          <a:effectLst/>
                        </a:rPr>
                        <a:t>Masque de sous-réseau</a:t>
                      </a:r>
                    </a:p>
                  </a:txBody>
                  <a:tcPr marL="31750" marR="31750" marT="31750" marB="31750" anchor="ctr"/>
                </a:tc>
                <a:tc>
                  <a:txBody>
                    <a:bodyPr/>
                    <a:lstStyle/>
                    <a:p>
                      <a:pPr algn="l" rtl="0" fontAlgn="ctr"/>
                      <a:r>
                        <a:rPr lang="fr-FR" sz="1050" b="1">
                          <a:effectLst/>
                        </a:rPr>
                        <a:t>Adresse 32 bits</a:t>
                      </a:r>
                    </a:p>
                  </a:txBody>
                  <a:tcPr marL="31750" marR="31750" marT="31750" marB="31750" anchor="ctr"/>
                </a:tc>
                <a:tc>
                  <a:txBody>
                    <a:bodyPr/>
                    <a:lstStyle/>
                    <a:p>
                      <a:pPr algn="l" rtl="0" fontAlgn="ctr"/>
                      <a:r>
                        <a:rPr lang="fr-FR" sz="1050" b="1">
                          <a:effectLst/>
                        </a:rPr>
                        <a:t>Préfixe </a:t>
                      </a:r>
                    </a:p>
                    <a:p>
                      <a:pPr algn="l" rtl="0" fontAlgn="ctr"/>
                      <a:r>
                        <a:rPr lang="fr-FR" sz="1050" b="1">
                          <a:effectLst/>
                        </a:rPr>
                        <a:t>Longueur</a:t>
                      </a:r>
                    </a:p>
                  </a:txBody>
                  <a:tcPr marL="31750" marR="31750" marT="31750" marB="31750" anchor="ctr"/>
                </a:tc>
                <a:extLst>
                  <a:ext uri="{0D108BD9-81ED-4DB2-BD59-A6C34878D82A}">
                    <a16:rowId xmlns:a16="http://schemas.microsoft.com/office/drawing/2014/main" val="1617726287"/>
                  </a:ext>
                </a:extLst>
              </a:tr>
              <a:tr h="340940">
                <a:tc>
                  <a:txBody>
                    <a:bodyPr/>
                    <a:lstStyle/>
                    <a:p>
                      <a:pPr rtl="0" fontAlgn="ctr"/>
                      <a:r>
                        <a:rPr lang="fr-FR" sz="1000" b="0">
                          <a:effectLst/>
                        </a:rPr>
                        <a:t>255.0.0.0</a:t>
                      </a:r>
                    </a:p>
                  </a:txBody>
                  <a:tcPr marL="31750" marR="31750" marT="31750" marB="31750" anchor="ctr"/>
                </a:tc>
                <a:tc>
                  <a:txBody>
                    <a:bodyPr/>
                    <a:lstStyle/>
                    <a:p>
                      <a:pPr rtl="0" fontAlgn="ctr"/>
                      <a:r>
                        <a:rPr lang="fr-FR" sz="1000" b="0">
                          <a:effectLst/>
                        </a:rPr>
                        <a:t>11111111.00000000.00000000.00000000</a:t>
                      </a:r>
                    </a:p>
                  </a:txBody>
                  <a:tcPr marL="31750" marR="31750" marT="31750" marB="31750" anchor="ctr"/>
                </a:tc>
                <a:tc>
                  <a:txBody>
                    <a:bodyPr/>
                    <a:lstStyle/>
                    <a:p>
                      <a:pPr rtl="0" fontAlgn="ctr"/>
                      <a:r>
                        <a:rPr lang="fr-FR" sz="1000" b="0">
                          <a:effectLst/>
                        </a:rPr>
                        <a:t>/8</a:t>
                      </a:r>
                    </a:p>
                  </a:txBody>
                  <a:tcPr marL="31750" marR="31750" marT="31750" marB="31750" anchor="ctr"/>
                </a:tc>
                <a:extLst>
                  <a:ext uri="{0D108BD9-81ED-4DB2-BD59-A6C34878D82A}">
                    <a16:rowId xmlns:a16="http://schemas.microsoft.com/office/drawing/2014/main" val="3476665342"/>
                  </a:ext>
                </a:extLst>
              </a:tr>
              <a:tr h="340940">
                <a:tc>
                  <a:txBody>
                    <a:bodyPr/>
                    <a:lstStyle/>
                    <a:p>
                      <a:pPr rtl="0" fontAlgn="ctr"/>
                      <a:r>
                        <a:rPr lang="fr-FR" sz="1000" b="0">
                          <a:effectLst/>
                        </a:rPr>
                        <a:t>255.255.0.0</a:t>
                      </a:r>
                    </a:p>
                  </a:txBody>
                  <a:tcPr marL="31750" marR="31750" marT="31750" marB="31750" anchor="ctr"/>
                </a:tc>
                <a:tc>
                  <a:txBody>
                    <a:bodyPr/>
                    <a:lstStyle/>
                    <a:p>
                      <a:pPr rtl="0" fontAlgn="ctr"/>
                      <a:r>
                        <a:rPr lang="fr-FR" sz="1000" b="0">
                          <a:effectLst/>
                        </a:rPr>
                        <a:t>11111111.11111111.00000000.00000000</a:t>
                      </a:r>
                    </a:p>
                  </a:txBody>
                  <a:tcPr marL="31750" marR="31750" marT="31750" marB="31750" anchor="ctr"/>
                </a:tc>
                <a:tc>
                  <a:txBody>
                    <a:bodyPr/>
                    <a:lstStyle/>
                    <a:p>
                      <a:pPr rtl="0" fontAlgn="ctr"/>
                      <a:r>
                        <a:rPr lang="fr-FR" sz="1000" b="0">
                          <a:effectLst/>
                        </a:rPr>
                        <a:t>/16</a:t>
                      </a:r>
                    </a:p>
                  </a:txBody>
                  <a:tcPr marL="31750" marR="31750" marT="31750" marB="31750" anchor="ctr"/>
                </a:tc>
                <a:extLst>
                  <a:ext uri="{0D108BD9-81ED-4DB2-BD59-A6C34878D82A}">
                    <a16:rowId xmlns:a16="http://schemas.microsoft.com/office/drawing/2014/main" val="863355901"/>
                  </a:ext>
                </a:extLst>
              </a:tr>
              <a:tr h="340940">
                <a:tc>
                  <a:txBody>
                    <a:bodyPr/>
                    <a:lstStyle/>
                    <a:p>
                      <a:pPr rtl="0" fontAlgn="ctr"/>
                      <a:r>
                        <a:rPr lang="fr-FR" sz="1000" b="0">
                          <a:effectLst/>
                        </a:rPr>
                        <a:t>255.255.255.0</a:t>
                      </a:r>
                    </a:p>
                  </a:txBody>
                  <a:tcPr marL="31750" marR="31750" marT="31750" marB="31750" anchor="ctr"/>
                </a:tc>
                <a:tc>
                  <a:txBody>
                    <a:bodyPr/>
                    <a:lstStyle/>
                    <a:p>
                      <a:pPr rtl="0" fontAlgn="ctr"/>
                      <a:r>
                        <a:rPr lang="fr-FR" sz="1000" b="0">
                          <a:effectLst/>
                        </a:rPr>
                        <a:t>11111111.11111111.11111111.00000000</a:t>
                      </a:r>
                    </a:p>
                  </a:txBody>
                  <a:tcPr marL="31750" marR="31750" marT="31750" marB="31750" anchor="ctr"/>
                </a:tc>
                <a:tc>
                  <a:txBody>
                    <a:bodyPr/>
                    <a:lstStyle/>
                    <a:p>
                      <a:pPr rtl="0" fontAlgn="ctr"/>
                      <a:r>
                        <a:rPr lang="fr-FR" sz="1000" b="0">
                          <a:effectLst/>
                        </a:rPr>
                        <a:t>/24</a:t>
                      </a:r>
                    </a:p>
                  </a:txBody>
                  <a:tcPr marL="31750" marR="31750" marT="31750" marB="31750" anchor="ctr"/>
                </a:tc>
                <a:extLst>
                  <a:ext uri="{0D108BD9-81ED-4DB2-BD59-A6C34878D82A}">
                    <a16:rowId xmlns:a16="http://schemas.microsoft.com/office/drawing/2014/main" val="2609772987"/>
                  </a:ext>
                </a:extLst>
              </a:tr>
              <a:tr h="340940">
                <a:tc>
                  <a:txBody>
                    <a:bodyPr/>
                    <a:lstStyle/>
                    <a:p>
                      <a:pPr rtl="0" fontAlgn="ctr"/>
                      <a:r>
                        <a:rPr lang="fr-FR" sz="1000" b="0">
                          <a:effectLst/>
                        </a:rPr>
                        <a:t>255.255.255.128</a:t>
                      </a:r>
                    </a:p>
                  </a:txBody>
                  <a:tcPr marL="31750" marR="31750" marT="31750" marB="31750" anchor="ctr"/>
                </a:tc>
                <a:tc>
                  <a:txBody>
                    <a:bodyPr/>
                    <a:lstStyle/>
                    <a:p>
                      <a:pPr rtl="0" fontAlgn="ctr"/>
                      <a:r>
                        <a:rPr lang="fr-FR" sz="1000" b="0">
                          <a:effectLst/>
                        </a:rPr>
                        <a:t>11111111.111111.11111111.10000000</a:t>
                      </a:r>
                    </a:p>
                  </a:txBody>
                  <a:tcPr marL="31750" marR="31750" marT="31750" marB="31750" anchor="ctr"/>
                </a:tc>
                <a:tc>
                  <a:txBody>
                    <a:bodyPr/>
                    <a:lstStyle/>
                    <a:p>
                      <a:pPr rtl="0" fontAlgn="ctr"/>
                      <a:r>
                        <a:rPr lang="fr-FR" sz="1000" b="0">
                          <a:effectLst/>
                        </a:rPr>
                        <a:t>/25</a:t>
                      </a:r>
                    </a:p>
                  </a:txBody>
                  <a:tcPr marL="31750" marR="31750" marT="31750" marB="31750" anchor="ctr"/>
                </a:tc>
                <a:extLst>
                  <a:ext uri="{0D108BD9-81ED-4DB2-BD59-A6C34878D82A}">
                    <a16:rowId xmlns:a16="http://schemas.microsoft.com/office/drawing/2014/main" val="1362219286"/>
                  </a:ext>
                </a:extLst>
              </a:tr>
              <a:tr h="340940">
                <a:tc>
                  <a:txBody>
                    <a:bodyPr/>
                    <a:lstStyle/>
                    <a:p>
                      <a:pPr rtl="0" fontAlgn="ctr"/>
                      <a:r>
                        <a:rPr lang="fr-FR" sz="1000" b="0">
                          <a:effectLst/>
                        </a:rPr>
                        <a:t>255.255.255.192</a:t>
                      </a:r>
                    </a:p>
                  </a:txBody>
                  <a:tcPr marL="31750" marR="31750" marT="31750" marB="31750" anchor="ctr"/>
                </a:tc>
                <a:tc>
                  <a:txBody>
                    <a:bodyPr/>
                    <a:lstStyle/>
                    <a:p>
                      <a:pPr rtl="0" fontAlgn="ctr"/>
                      <a:r>
                        <a:rPr lang="fr-FR" sz="1000" b="0">
                          <a:effectLst/>
                        </a:rPr>
                        <a:t>11111111.11111111.11111111.11000000</a:t>
                      </a:r>
                    </a:p>
                  </a:txBody>
                  <a:tcPr marL="31750" marR="31750" marT="31750" marB="31750" anchor="ctr"/>
                </a:tc>
                <a:tc>
                  <a:txBody>
                    <a:bodyPr/>
                    <a:lstStyle/>
                    <a:p>
                      <a:pPr rtl="0" fontAlgn="ctr"/>
                      <a:r>
                        <a:rPr lang="fr-FR" sz="1000" b="0">
                          <a:effectLst/>
                        </a:rPr>
                        <a:t>/26</a:t>
                      </a:r>
                    </a:p>
                  </a:txBody>
                  <a:tcPr marL="31750" marR="31750" marT="31750" marB="31750" anchor="ctr"/>
                </a:tc>
                <a:extLst>
                  <a:ext uri="{0D108BD9-81ED-4DB2-BD59-A6C34878D82A}">
                    <a16:rowId xmlns:a16="http://schemas.microsoft.com/office/drawing/2014/main" val="2881816204"/>
                  </a:ext>
                </a:extLst>
              </a:tr>
              <a:tr h="340940">
                <a:tc>
                  <a:txBody>
                    <a:bodyPr/>
                    <a:lstStyle/>
                    <a:p>
                      <a:pPr rtl="0" fontAlgn="ctr"/>
                      <a:r>
                        <a:rPr lang="fr-FR" sz="1000" b="0">
                          <a:effectLst/>
                        </a:rPr>
                        <a:t>255.255.255.224</a:t>
                      </a:r>
                    </a:p>
                  </a:txBody>
                  <a:tcPr marL="31750" marR="31750" marT="31750" marB="31750" anchor="ctr"/>
                </a:tc>
                <a:tc>
                  <a:txBody>
                    <a:bodyPr/>
                    <a:lstStyle/>
                    <a:p>
                      <a:pPr rtl="0" fontAlgn="ctr"/>
                      <a:r>
                        <a:rPr lang="fr-FR" sz="1000" b="0">
                          <a:effectLst/>
                        </a:rPr>
                        <a:t>11111111.11111111.11111111.11100000</a:t>
                      </a:r>
                    </a:p>
                  </a:txBody>
                  <a:tcPr marL="31750" marR="31750" marT="31750" marB="31750" anchor="ctr"/>
                </a:tc>
                <a:tc>
                  <a:txBody>
                    <a:bodyPr/>
                    <a:lstStyle/>
                    <a:p>
                      <a:pPr rtl="0" fontAlgn="ctr"/>
                      <a:r>
                        <a:rPr lang="fr-FR" sz="1000" b="0">
                          <a:effectLst/>
                        </a:rPr>
                        <a:t>/27</a:t>
                      </a:r>
                    </a:p>
                  </a:txBody>
                  <a:tcPr marL="31750" marR="31750" marT="31750" marB="31750" anchor="ctr"/>
                </a:tc>
                <a:extLst>
                  <a:ext uri="{0D108BD9-81ED-4DB2-BD59-A6C34878D82A}">
                    <a16:rowId xmlns:a16="http://schemas.microsoft.com/office/drawing/2014/main" val="1859046036"/>
                  </a:ext>
                </a:extLst>
              </a:tr>
              <a:tr h="340940">
                <a:tc>
                  <a:txBody>
                    <a:bodyPr/>
                    <a:lstStyle/>
                    <a:p>
                      <a:pPr rtl="0" fontAlgn="ctr"/>
                      <a:r>
                        <a:rPr lang="fr-FR" sz="1000" b="0">
                          <a:effectLst/>
                        </a:rPr>
                        <a:t>255.255.255.240</a:t>
                      </a:r>
                    </a:p>
                  </a:txBody>
                  <a:tcPr marL="31750" marR="31750" marT="31750" marB="31750" anchor="ctr"/>
                </a:tc>
                <a:tc>
                  <a:txBody>
                    <a:bodyPr/>
                    <a:lstStyle/>
                    <a:p>
                      <a:pPr rtl="0" fontAlgn="ctr"/>
                      <a:r>
                        <a:rPr lang="fr-FR" sz="1000" b="0">
                          <a:effectLst/>
                        </a:rPr>
                        <a:t>11111111.11111111.11111111.11110000</a:t>
                      </a:r>
                    </a:p>
                  </a:txBody>
                  <a:tcPr marL="31750" marR="31750" marT="31750" marB="31750" anchor="ctr"/>
                </a:tc>
                <a:tc>
                  <a:txBody>
                    <a:bodyPr/>
                    <a:lstStyle/>
                    <a:p>
                      <a:pPr rtl="0" fontAlgn="ctr"/>
                      <a:r>
                        <a:rPr lang="fr-FR" sz="1000" b="0">
                          <a:effectLst/>
                        </a:rPr>
                        <a:t>/28</a:t>
                      </a:r>
                    </a:p>
                  </a:txBody>
                  <a:tcPr marL="31750" marR="31750" marT="31750" marB="31750" anchor="ctr"/>
                </a:tc>
                <a:extLst>
                  <a:ext uri="{0D108BD9-81ED-4DB2-BD59-A6C34878D82A}">
                    <a16:rowId xmlns:a16="http://schemas.microsoft.com/office/drawing/2014/main" val="2913653739"/>
                  </a:ext>
                </a:extLst>
              </a:tr>
              <a:tr h="340940">
                <a:tc>
                  <a:txBody>
                    <a:bodyPr/>
                    <a:lstStyle/>
                    <a:p>
                      <a:pPr rtl="0" fontAlgn="ctr"/>
                      <a:r>
                        <a:rPr lang="fr-FR" sz="1000" b="0">
                          <a:effectLst/>
                        </a:rPr>
                        <a:t>255.255.255.248</a:t>
                      </a:r>
                    </a:p>
                  </a:txBody>
                  <a:tcPr marL="31750" marR="31750" marT="31750" marB="31750" anchor="ctr"/>
                </a:tc>
                <a:tc>
                  <a:txBody>
                    <a:bodyPr/>
                    <a:lstStyle/>
                    <a:p>
                      <a:pPr rtl="0" fontAlgn="ctr"/>
                      <a:r>
                        <a:rPr lang="fr-FR" sz="1000" b="0">
                          <a:effectLst/>
                        </a:rPr>
                        <a:t>11111111.11111111.11111111.11111000</a:t>
                      </a:r>
                    </a:p>
                  </a:txBody>
                  <a:tcPr marL="31750" marR="31750" marT="31750" marB="31750" anchor="ctr"/>
                </a:tc>
                <a:tc>
                  <a:txBody>
                    <a:bodyPr/>
                    <a:lstStyle/>
                    <a:p>
                      <a:pPr rtl="0" fontAlgn="ctr"/>
                      <a:r>
                        <a:rPr lang="fr-FR" sz="1000" b="0">
                          <a:effectLst/>
                        </a:rPr>
                        <a:t>/29</a:t>
                      </a:r>
                    </a:p>
                  </a:txBody>
                  <a:tcPr marL="31750" marR="31750" marT="31750" marB="31750" anchor="ctr"/>
                </a:tc>
                <a:extLst>
                  <a:ext uri="{0D108BD9-81ED-4DB2-BD59-A6C34878D82A}">
                    <a16:rowId xmlns:a16="http://schemas.microsoft.com/office/drawing/2014/main" val="200304742"/>
                  </a:ext>
                </a:extLst>
              </a:tr>
              <a:tr h="340940">
                <a:tc>
                  <a:txBody>
                    <a:bodyPr/>
                    <a:lstStyle/>
                    <a:p>
                      <a:pPr rtl="0" fontAlgn="ctr"/>
                      <a:r>
                        <a:rPr lang="fr-FR" sz="1000" b="0">
                          <a:effectLst/>
                        </a:rPr>
                        <a:t>255.255.255.252</a:t>
                      </a:r>
                    </a:p>
                  </a:txBody>
                  <a:tcPr marL="31750" marR="31750" marT="31750" marB="31750" anchor="ctr"/>
                </a:tc>
                <a:tc>
                  <a:txBody>
                    <a:bodyPr/>
                    <a:lstStyle/>
                    <a:p>
                      <a:pPr rtl="0" fontAlgn="ctr"/>
                      <a:r>
                        <a:rPr lang="fr-FR" sz="1000" b="0">
                          <a:effectLst/>
                        </a:rPr>
                        <a:t>11111111.11111111.11111111.11111100</a:t>
                      </a:r>
                    </a:p>
                  </a:txBody>
                  <a:tcPr marL="31750" marR="31750" marT="31750" marB="31750" anchor="ctr"/>
                </a:tc>
                <a:tc>
                  <a:txBody>
                    <a:bodyPr/>
                    <a:lstStyle/>
                    <a:p>
                      <a:pPr rtl="0" fontAlgn="ctr"/>
                      <a:r>
                        <a:rPr lang="fr-FR" sz="1000" b="0">
                          <a:effectLst/>
                        </a:rPr>
                        <a:t>/30</a:t>
                      </a:r>
                    </a:p>
                  </a:txBody>
                  <a:tcPr marL="31750" marR="31750" marT="31750" marB="31750" anchor="ctr"/>
                </a:tc>
                <a:extLst>
                  <a:ext uri="{0D108BD9-81ED-4DB2-BD59-A6C34878D82A}">
                    <a16:rowId xmlns:a16="http://schemas.microsoft.com/office/drawing/2014/main" val="235243754"/>
                  </a:ext>
                </a:extLst>
              </a:tr>
            </a:tbl>
          </a:graphicData>
        </a:graphic>
      </p:graphicFrame>
    </p:spTree>
    <p:extLst>
      <p:ext uri="{BB962C8B-B14F-4D97-AF65-F5344CB8AC3E}">
        <p14:creationId xmlns:p14="http://schemas.microsoft.com/office/powerpoint/2010/main" val="10200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Structure d'adresse IPv4</a:t>
            </a:r>
            <a:r>
              <a:rPr lang="en-US" dirty="0"/>
              <a:t/>
            </a:r>
            <a:br>
              <a:rPr lang="en-US" dirty="0"/>
            </a:br>
            <a:r>
              <a:rPr lang="fr-FR" sz="2400"/>
              <a:t>Détermination du réseau: AND (ET) logique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522021"/>
          </a:xfrm>
        </p:spPr>
        <p:txBody>
          <a:bodyPr/>
          <a:lstStyle/>
          <a:p>
            <a:pPr marL="342900" indent="-342900" algn="l" rtl="0">
              <a:buFont typeface="Arial" panose="020B0604020202020204" pitchFamily="34" charset="0"/>
              <a:buChar char="•"/>
            </a:pPr>
            <a:r>
              <a:rPr lang="fr-FR" sz="1600" dirty="0">
                <a:solidFill>
                  <a:srgbClr val="000000"/>
                </a:solidFill>
              </a:rPr>
              <a:t>Une opération logique AND est utilisée pour déterminer l'adresse réseau.</a:t>
            </a:r>
          </a:p>
          <a:p>
            <a:pPr marL="415985" lvl="1" indent="-342900" rtl="0">
              <a:buFont typeface="Arial" panose="020B0604020202020204" pitchFamily="34" charset="0"/>
              <a:buChar char="•"/>
            </a:pPr>
            <a:r>
              <a:rPr lang="fr-FR" dirty="0">
                <a:solidFill>
                  <a:srgbClr val="000000"/>
                </a:solidFill>
              </a:rPr>
              <a:t>Le AND (ET) logique est la comparaison de deux bits où un 1 AND (ET) 1 produit un 1 et toutes les autres combinaisons produisent un 0.</a:t>
            </a:r>
          </a:p>
          <a:p>
            <a:pPr marL="415985" lvl="1" indent="-342900" rtl="0">
              <a:buFont typeface="Arial" panose="020B0604020202020204" pitchFamily="34" charset="0"/>
              <a:buChar char="•"/>
            </a:pPr>
            <a:r>
              <a:rPr lang="fr-FR" dirty="0">
                <a:solidFill>
                  <a:srgbClr val="000000"/>
                </a:solidFill>
              </a:rPr>
              <a:t>1 AND 1 = 1, 0 AND 1 = 0, 1 AND 0 = 0, 0 AND 0 = 0</a:t>
            </a:r>
          </a:p>
          <a:p>
            <a:pPr marL="415985" lvl="1" indent="-342900" rtl="0">
              <a:buFont typeface="Arial" panose="020B0604020202020204" pitchFamily="34" charset="0"/>
              <a:buChar char="•"/>
            </a:pPr>
            <a:r>
              <a:rPr lang="fr-FR" dirty="0">
                <a:solidFill>
                  <a:srgbClr val="000000"/>
                </a:solidFill>
              </a:rPr>
              <a:t>1 = Vrai et 0 = Faux</a:t>
            </a:r>
          </a:p>
        </p:txBody>
      </p:sp>
      <p:sp>
        <p:nvSpPr>
          <p:cNvPr id="5" name="Content Placeholder 3">
            <a:extLst>
              <a:ext uri="{FF2B5EF4-FFF2-40B4-BE49-F238E27FC236}">
                <a16:creationId xmlns:a16="http://schemas.microsoft.com/office/drawing/2014/main" id="{3528EAA4-4ECB-4719-8E9E-7DE8051ABB69}"/>
              </a:ext>
            </a:extLst>
          </p:cNvPr>
          <p:cNvSpPr txBox="1">
            <a:spLocks/>
          </p:cNvSpPr>
          <p:nvPr/>
        </p:nvSpPr>
        <p:spPr>
          <a:xfrm>
            <a:off x="431971" y="2483539"/>
            <a:ext cx="3849573" cy="19876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Pour identifier l'adresse réseau , l'adresse IPv4 d'un hôte est soumise bit par bit à l'opération AND de manière logique avec le masque de sous-réseau</a:t>
            </a:r>
          </a:p>
          <a:p>
            <a:pPr marL="342900" indent="-342900" algn="l">
              <a:buFont typeface="Arial" panose="020B0604020202020204" pitchFamily="34" charset="0"/>
              <a:buChar char="•"/>
            </a:pPr>
            <a:endParaRPr lang="en-CA" sz="1600" dirty="0">
              <a:solidFill>
                <a:srgbClr val="000000"/>
              </a:solidFill>
            </a:endParaRPr>
          </a:p>
        </p:txBody>
      </p:sp>
      <p:pic>
        <p:nvPicPr>
          <p:cNvPr id="2" name="Picture 1">
            <a:extLst>
              <a:ext uri="{FF2B5EF4-FFF2-40B4-BE49-F238E27FC236}">
                <a16:creationId xmlns:a16="http://schemas.microsoft.com/office/drawing/2014/main" id="{9F2917F7-70A6-4627-8200-4118CE19CA50}"/>
              </a:ext>
            </a:extLst>
          </p:cNvPr>
          <p:cNvPicPr>
            <a:picLocks noChangeAspect="1"/>
          </p:cNvPicPr>
          <p:nvPr/>
        </p:nvPicPr>
        <p:blipFill>
          <a:blip r:embed="rId3"/>
          <a:stretch>
            <a:fillRect/>
          </a:stretch>
        </p:blipFill>
        <p:spPr>
          <a:xfrm>
            <a:off x="4381158" y="2377440"/>
            <a:ext cx="4534133" cy="1987652"/>
          </a:xfrm>
          <a:prstGeom prst="rect">
            <a:avLst/>
          </a:prstGeom>
        </p:spPr>
      </p:pic>
    </p:spTree>
    <p:extLst>
      <p:ext uri="{BB962C8B-B14F-4D97-AF65-F5344CB8AC3E}">
        <p14:creationId xmlns:p14="http://schemas.microsoft.com/office/powerpoint/2010/main" val="3649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structure d'une adresse IPv4</a:t>
            </a:r>
            <a:r>
              <a:rPr lang="en-US" dirty="0"/>
              <a:t/>
            </a:r>
            <a:br>
              <a:rPr lang="en-US" dirty="0"/>
            </a:br>
            <a:r>
              <a:rPr lang="fr-FR" sz="2400"/>
              <a:t>Adresses réseau, d'hôte et de diffusion</a:t>
            </a:r>
          </a:p>
        </p:txBody>
      </p:sp>
      <p:pic>
        <p:nvPicPr>
          <p:cNvPr id="2" name="Picture 1">
            <a:extLst>
              <a:ext uri="{FF2B5EF4-FFF2-40B4-BE49-F238E27FC236}">
                <a16:creationId xmlns:a16="http://schemas.microsoft.com/office/drawing/2014/main" id="{AAC2E9A2-7F9F-404A-B632-433B3DD70A30}"/>
              </a:ext>
            </a:extLst>
          </p:cNvPr>
          <p:cNvPicPr>
            <a:picLocks noChangeAspect="1"/>
          </p:cNvPicPr>
          <p:nvPr/>
        </p:nvPicPr>
        <p:blipFill>
          <a:blip r:embed="rId3"/>
          <a:stretch>
            <a:fillRect/>
          </a:stretch>
        </p:blipFill>
        <p:spPr>
          <a:xfrm>
            <a:off x="431971" y="2222298"/>
            <a:ext cx="2898633" cy="1607424"/>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5667615" cy="1328383"/>
          </a:xfrm>
        </p:spPr>
        <p:txBody>
          <a:bodyPr/>
          <a:lstStyle/>
          <a:p>
            <a:pPr marL="342900" indent="-342900" algn="l" rtl="0">
              <a:buFont typeface="Arial" panose="020B0604020202020204" pitchFamily="34" charset="0"/>
              <a:buChar char="•"/>
            </a:pPr>
            <a:r>
              <a:rPr lang="fr-FR" sz="1600">
                <a:solidFill>
                  <a:srgbClr val="000000"/>
                </a:solidFill>
              </a:rPr>
              <a:t>Au sein de chaque réseau se trouvent trois types d'adresses IP:</a:t>
            </a:r>
          </a:p>
          <a:p>
            <a:pPr marL="415985" lvl="1" indent="-342900" rtl="0">
              <a:buFont typeface="Arial" panose="020B0604020202020204" pitchFamily="34" charset="0"/>
              <a:buChar char="•"/>
            </a:pPr>
            <a:r>
              <a:rPr lang="fr-FR">
                <a:solidFill>
                  <a:srgbClr val="000000"/>
                </a:solidFill>
              </a:rPr>
              <a:t>Adresse réseau</a:t>
            </a:r>
          </a:p>
          <a:p>
            <a:pPr marL="415985" lvl="1" indent="-342900" rtl="0">
              <a:buFont typeface="Arial" panose="020B0604020202020204" pitchFamily="34" charset="0"/>
              <a:buChar char="•"/>
            </a:pPr>
            <a:r>
              <a:rPr lang="fr-FR">
                <a:solidFill>
                  <a:srgbClr val="000000"/>
                </a:solidFill>
              </a:rPr>
              <a:t>Adresses d'hôtes</a:t>
            </a:r>
          </a:p>
          <a:p>
            <a:pPr marL="415985" lvl="1" indent="-342900" rtl="0">
              <a:buFont typeface="Arial" panose="020B0604020202020204" pitchFamily="34" charset="0"/>
              <a:buChar char="•"/>
            </a:pPr>
            <a:r>
              <a:rPr lang="fr-FR">
                <a:solidFill>
                  <a:srgbClr val="000000"/>
                </a:solidFill>
              </a:rPr>
              <a:t>Adresse de diffusion</a:t>
            </a:r>
          </a:p>
        </p:txBody>
      </p:sp>
      <p:graphicFrame>
        <p:nvGraphicFramePr>
          <p:cNvPr id="6" name="Table 5">
            <a:extLst>
              <a:ext uri="{FF2B5EF4-FFF2-40B4-BE49-F238E27FC236}">
                <a16:creationId xmlns:a16="http://schemas.microsoft.com/office/drawing/2014/main" id="{663C58AD-E4FB-4E6F-A2AA-5493C4001BAD}"/>
              </a:ext>
            </a:extLst>
          </p:cNvPr>
          <p:cNvGraphicFramePr>
            <a:graphicFrameLocks noGrp="1"/>
          </p:cNvGraphicFramePr>
          <p:nvPr>
            <p:extLst/>
          </p:nvPr>
        </p:nvGraphicFramePr>
        <p:xfrm>
          <a:off x="3512820" y="2247024"/>
          <a:ext cx="5494020" cy="2374900"/>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6951079"/>
                    </a:ext>
                  </a:extLst>
                </a:gridCol>
                <a:gridCol w="2461260">
                  <a:extLst>
                    <a:ext uri="{9D8B030D-6E8A-4147-A177-3AD203B41FA5}">
                      <a16:colId xmlns:a16="http://schemas.microsoft.com/office/drawing/2014/main" val="3669600987"/>
                    </a:ext>
                  </a:extLst>
                </a:gridCol>
                <a:gridCol w="822960">
                  <a:extLst>
                    <a:ext uri="{9D8B030D-6E8A-4147-A177-3AD203B41FA5}">
                      <a16:colId xmlns:a16="http://schemas.microsoft.com/office/drawing/2014/main" val="1195186617"/>
                    </a:ext>
                  </a:extLst>
                </a:gridCol>
                <a:gridCol w="845820">
                  <a:extLst>
                    <a:ext uri="{9D8B030D-6E8A-4147-A177-3AD203B41FA5}">
                      <a16:colId xmlns:a16="http://schemas.microsoft.com/office/drawing/2014/main" val="3408647017"/>
                    </a:ext>
                  </a:extLst>
                </a:gridCol>
              </a:tblGrid>
              <a:tr h="370840">
                <a:tc>
                  <a:txBody>
                    <a:bodyPr/>
                    <a:lstStyle/>
                    <a:p>
                      <a:endParaRPr lang="en-CA" sz="1200" dirty="0"/>
                    </a:p>
                  </a:txBody>
                  <a:tcPr marL="31750" marR="31750" marT="31750" marB="31750" anchor="ctr">
                    <a:noFill/>
                  </a:tcPr>
                </a:tc>
                <a:tc>
                  <a:txBody>
                    <a:bodyPr/>
                    <a:lstStyle/>
                    <a:p>
                      <a:pPr algn="ctr" rtl="0" fontAlgn="ctr"/>
                      <a:r>
                        <a:rPr lang="fr-FR" sz="1050" b="1">
                          <a:effectLst/>
                        </a:rPr>
                        <a:t>Partie réseau</a:t>
                      </a:r>
                    </a:p>
                  </a:txBody>
                  <a:tcPr marL="31750" marR="31750" marT="31750" marB="31750" anchor="ctr"/>
                </a:tc>
                <a:tc>
                  <a:txBody>
                    <a:bodyPr/>
                    <a:lstStyle/>
                    <a:p>
                      <a:pPr algn="ctr" rtl="0" fontAlgn="ctr"/>
                      <a:r>
                        <a:rPr lang="fr-FR" sz="1050" b="1">
                          <a:effectLst/>
                        </a:rPr>
                        <a:t>Partie hôte</a:t>
                      </a:r>
                    </a:p>
                  </a:txBody>
                  <a:tcPr marL="31750" marR="31750" marT="31750" marB="31750" anchor="ctr"/>
                </a:tc>
                <a:tc>
                  <a:txBody>
                    <a:bodyPr/>
                    <a:lstStyle/>
                    <a:p>
                      <a:pPr algn="ctr" rtl="0" fontAlgn="ctr"/>
                      <a:r>
                        <a:rPr lang="fr-FR" sz="1050" b="1">
                          <a:effectLst/>
                        </a:rPr>
                        <a:t>Bits d'hôte</a:t>
                      </a:r>
                    </a:p>
                  </a:txBody>
                  <a:tcPr marL="31750" marR="31750" marT="31750" marB="31750" anchor="ctr"/>
                </a:tc>
                <a:extLst>
                  <a:ext uri="{0D108BD9-81ED-4DB2-BD59-A6C34878D82A}">
                    <a16:rowId xmlns:a16="http://schemas.microsoft.com/office/drawing/2014/main" val="1417013316"/>
                  </a:ext>
                </a:extLst>
              </a:tr>
              <a:tr h="370840">
                <a:tc>
                  <a:txBody>
                    <a:bodyPr/>
                    <a:lstStyle/>
                    <a:p>
                      <a:pPr rtl="0" fontAlgn="ctr"/>
                      <a:r>
                        <a:rPr lang="fr-FR" sz="1000" b="0">
                          <a:effectLst/>
                        </a:rPr>
                        <a:t>Masque de sous-réseau .</a:t>
                      </a:r>
                    </a:p>
                    <a:p>
                      <a:pPr rtl="0" fontAlgn="ctr"/>
                      <a:r>
                        <a:rPr lang="fr-FR" sz="1000" b="1">
                          <a:effectLst/>
                        </a:rPr>
                        <a:t>255.255.255.</a:t>
                      </a:r>
                      <a:r>
                        <a:rPr lang="fr-FR" sz="1000" b="0">
                          <a:effectLst/>
                        </a:rPr>
                        <a:t>0 or </a:t>
                      </a:r>
                      <a:r>
                        <a:rPr lang="fr-FR" sz="1000" b="1">
                          <a:effectLst/>
                        </a:rPr>
                        <a:t>/24</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255 255 255</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11111111 111111 111111</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0</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fontAlgn="ctr"/>
                      <a:endParaRPr lang="en-CA" sz="1000" b="0" dirty="0">
                        <a:effectLst/>
                      </a:endParaRPr>
                    </a:p>
                  </a:txBody>
                  <a:tcPr marL="31750" marR="31750" marT="31750" marB="31750" anchor="ctr"/>
                </a:tc>
                <a:extLst>
                  <a:ext uri="{0D108BD9-81ED-4DB2-BD59-A6C34878D82A}">
                    <a16:rowId xmlns:a16="http://schemas.microsoft.com/office/drawing/2014/main" val="4212010678"/>
                  </a:ext>
                </a:extLst>
              </a:tr>
              <a:tr h="370840">
                <a:tc>
                  <a:txBody>
                    <a:bodyPr/>
                    <a:lstStyle/>
                    <a:p>
                      <a:pPr rtl="0" fontAlgn="ctr"/>
                      <a:r>
                        <a:rPr lang="fr-FR" sz="1000" b="0">
                          <a:effectLst/>
                        </a:rPr>
                        <a:t>Adresse réseau </a:t>
                      </a:r>
                    </a:p>
                    <a:p>
                      <a:pPr rtl="0" fontAlgn="ctr"/>
                      <a:r>
                        <a:rPr lang="fr-FR" sz="1000" b="1">
                          <a:effectLst/>
                        </a:rPr>
                        <a:t>192.168.10.</a:t>
                      </a:r>
                      <a:r>
                        <a:rPr lang="fr-FR" sz="1000" b="0">
                          <a:effectLst/>
                        </a:rPr>
                        <a:t>0 or </a:t>
                      </a:r>
                      <a:r>
                        <a:rPr lang="fr-FR" sz="1000" b="1">
                          <a:effectLst/>
                        </a:rPr>
                        <a:t>/24</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192 168 10</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0</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algn="ctr" rtl="0" fontAlgn="ctr"/>
                      <a:r>
                        <a:rPr lang="fr-FR" sz="1000" b="0">
                          <a:effectLst/>
                        </a:rPr>
                        <a:t>All 0s</a:t>
                      </a:r>
                    </a:p>
                  </a:txBody>
                  <a:tcPr marL="31750" marR="31750" marT="31750" marB="31750" anchor="ctr"/>
                </a:tc>
                <a:extLst>
                  <a:ext uri="{0D108BD9-81ED-4DB2-BD59-A6C34878D82A}">
                    <a16:rowId xmlns:a16="http://schemas.microsoft.com/office/drawing/2014/main" val="582796851"/>
                  </a:ext>
                </a:extLst>
              </a:tr>
              <a:tr h="370840">
                <a:tc>
                  <a:txBody>
                    <a:bodyPr/>
                    <a:lstStyle/>
                    <a:p>
                      <a:pPr rtl="0" fontAlgn="ctr"/>
                      <a:r>
                        <a:rPr lang="fr-FR" sz="1000" b="0">
                          <a:effectLst/>
                        </a:rPr>
                        <a:t>First address</a:t>
                      </a:r>
                    </a:p>
                    <a:p>
                      <a:pPr rtl="0" fontAlgn="ctr"/>
                      <a:r>
                        <a:rPr lang="fr-FR" sz="1000" b="1">
                          <a:effectLst/>
                        </a:rPr>
                        <a:t>192.168.10</a:t>
                      </a:r>
                      <a:r>
                        <a:rPr lang="fr-FR" sz="1000" b="0">
                          <a:effectLst/>
                        </a:rPr>
                        <a:t>.1 or </a:t>
                      </a:r>
                      <a:r>
                        <a:rPr lang="fr-FR" sz="1000" b="1">
                          <a:effectLst/>
                        </a:rPr>
                        <a:t>/24</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192 168 10</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1</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00000001</a:t>
                      </a:r>
                    </a:p>
                  </a:txBody>
                  <a:tcPr marL="31750" marR="31750" marT="31750" marB="31750" anchor="ctr"/>
                </a:tc>
                <a:tc>
                  <a:txBody>
                    <a:bodyPr/>
                    <a:lstStyle/>
                    <a:p>
                      <a:pPr algn="ctr" rtl="0" fontAlgn="ctr"/>
                      <a:r>
                        <a:rPr lang="fr-FR" sz="1000" b="0">
                          <a:effectLst/>
                        </a:rPr>
                        <a:t>All 0s and a 1</a:t>
                      </a:r>
                    </a:p>
                  </a:txBody>
                  <a:tcPr marL="31750" marR="31750" marT="31750" marB="31750" anchor="ctr"/>
                </a:tc>
                <a:extLst>
                  <a:ext uri="{0D108BD9-81ED-4DB2-BD59-A6C34878D82A}">
                    <a16:rowId xmlns:a16="http://schemas.microsoft.com/office/drawing/2014/main" val="3315409547"/>
                  </a:ext>
                </a:extLst>
              </a:tr>
              <a:tr h="370840">
                <a:tc>
                  <a:txBody>
                    <a:bodyPr/>
                    <a:lstStyle/>
                    <a:p>
                      <a:pPr rtl="0" fontAlgn="ctr"/>
                      <a:r>
                        <a:rPr lang="fr-FR" sz="1000" b="0">
                          <a:effectLst/>
                        </a:rPr>
                        <a:t>Last address</a:t>
                      </a:r>
                    </a:p>
                    <a:p>
                      <a:pPr rtl="0" fontAlgn="ctr"/>
                      <a:r>
                        <a:rPr lang="fr-FR" sz="1000" b="1">
                          <a:effectLst/>
                        </a:rPr>
                        <a:t>192.168.10</a:t>
                      </a:r>
                      <a:r>
                        <a:rPr lang="fr-FR" sz="1000" b="0">
                          <a:effectLst/>
                        </a:rPr>
                        <a:t>.254 or </a:t>
                      </a:r>
                      <a:r>
                        <a:rPr lang="fr-FR" sz="1000" b="1">
                          <a:effectLst/>
                        </a:rPr>
                        <a:t>/24</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192 168 10</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254</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11111110</a:t>
                      </a:r>
                    </a:p>
                  </a:txBody>
                  <a:tcPr marL="31750" marR="31750" marT="31750" marB="31750" anchor="ctr"/>
                </a:tc>
                <a:tc>
                  <a:txBody>
                    <a:bodyPr/>
                    <a:lstStyle/>
                    <a:p>
                      <a:pPr algn="ctr" rtl="0" fontAlgn="ctr"/>
                      <a:r>
                        <a:rPr lang="fr-FR" sz="1000" b="0">
                          <a:effectLst/>
                        </a:rPr>
                        <a:t>All 1s and a 0</a:t>
                      </a:r>
                    </a:p>
                  </a:txBody>
                  <a:tcPr marL="31750" marR="31750" marT="31750" marB="31750" anchor="ctr"/>
                </a:tc>
                <a:extLst>
                  <a:ext uri="{0D108BD9-81ED-4DB2-BD59-A6C34878D82A}">
                    <a16:rowId xmlns:a16="http://schemas.microsoft.com/office/drawing/2014/main" val="3018522862"/>
                  </a:ext>
                </a:extLst>
              </a:tr>
              <a:tr h="370840">
                <a:tc>
                  <a:txBody>
                    <a:bodyPr/>
                    <a:lstStyle/>
                    <a:p>
                      <a:pPr rtl="0" fontAlgn="ctr"/>
                      <a:r>
                        <a:rPr lang="fr-FR" sz="1000" b="0">
                          <a:effectLst/>
                        </a:rPr>
                        <a:t>Adresse de diffusion</a:t>
                      </a:r>
                    </a:p>
                    <a:p>
                      <a:pPr rtl="0" fontAlgn="ctr"/>
                      <a:r>
                        <a:rPr lang="fr-FR" sz="1000" b="1">
                          <a:effectLst/>
                        </a:rPr>
                        <a:t>192.168.10</a:t>
                      </a:r>
                      <a:r>
                        <a:rPr lang="fr-FR" sz="1000" b="0">
                          <a:effectLst/>
                        </a:rPr>
                        <a:t>.255 or </a:t>
                      </a:r>
                      <a:r>
                        <a:rPr lang="fr-FR" sz="1000" b="1">
                          <a:effectLst/>
                        </a:rPr>
                        <a:t>/24</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192 168 10</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11000000 10100000 00001010</a:t>
                      </a:r>
                    </a:p>
                  </a:txBody>
                  <a:tcPr marL="31750" marR="31750" marT="31750" marB="31750" anchor="ctr"/>
                </a:tc>
                <a:tc>
                  <a:txBody>
                    <a:bodyPr/>
                    <a:lstStyle/>
                    <a:p>
                      <a:pPr algn="ctr" rtl="0" fontAlgn="ctr"/>
                      <a:r>
                        <a:rPr lang="fr-FR" sz="1000" b="0">
                          <a:effectLst/>
                          <a:latin typeface="Courier New" panose="02070309020205020404" pitchFamily="49" charset="0"/>
                          <a:cs typeface="Courier New" panose="02070309020205020404" pitchFamily="49" charset="0"/>
                        </a:rPr>
                        <a:t>255</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a:t>
                      </a:r>
                    </a:p>
                  </a:txBody>
                  <a:tcPr marL="31750" marR="31750" marT="31750" marB="31750" anchor="ctr"/>
                </a:tc>
                <a:tc>
                  <a:txBody>
                    <a:bodyPr/>
                    <a:lstStyle/>
                    <a:p>
                      <a:pPr algn="ctr" rtl="0" fontAlgn="ctr"/>
                      <a:r>
                        <a:rPr lang="fr-FR" sz="1000" b="0" dirty="0">
                          <a:effectLst/>
                        </a:rPr>
                        <a:t>All </a:t>
                      </a:r>
                      <a:r>
                        <a:rPr lang="fr-FR" sz="1000" b="0" dirty="0" smtClean="0">
                          <a:effectLst/>
                        </a:rPr>
                        <a:t>1</a:t>
                      </a:r>
                      <a:endParaRPr lang="fr-FR" sz="1000" b="0" dirty="0">
                        <a:effectLst/>
                      </a:endParaRPr>
                    </a:p>
                  </a:txBody>
                  <a:tcPr marL="31750" marR="31750" marT="31750" marB="31750" anchor="ctr"/>
                </a:tc>
                <a:extLst>
                  <a:ext uri="{0D108BD9-81ED-4DB2-BD59-A6C34878D82A}">
                    <a16:rowId xmlns:a16="http://schemas.microsoft.com/office/drawing/2014/main" val="2127298640"/>
                  </a:ext>
                </a:extLst>
              </a:tr>
            </a:tbl>
          </a:graphicData>
        </a:graphic>
      </p:graphicFrame>
    </p:spTree>
    <p:extLst>
      <p:ext uri="{BB962C8B-B14F-4D97-AF65-F5344CB8AC3E}">
        <p14:creationId xmlns:p14="http://schemas.microsoft.com/office/powerpoint/2010/main" val="372679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structure d'une adresse IPv4</a:t>
            </a:r>
            <a:r>
              <a:rPr lang="en-US" dirty="0"/>
              <a:t/>
            </a:r>
            <a:br>
              <a:rPr lang="en-US" dirty="0"/>
            </a:br>
            <a:r>
              <a:rPr lang="fr-FR" sz="2400"/>
              <a:t>Démonstration vidéo - réseau, hôte et adresses de diffusion</a:t>
            </a:r>
          </a:p>
        </p:txBody>
      </p:sp>
      <p:sp>
        <p:nvSpPr>
          <p:cNvPr id="6" name="Content Placeholder 3">
            <a:extLst>
              <a:ext uri="{FF2B5EF4-FFF2-40B4-BE49-F238E27FC236}">
                <a16:creationId xmlns:a16="http://schemas.microsoft.com/office/drawing/2014/main" id="{201ED4EE-A438-4923-8A5A-4E8EDE0D676B}"/>
              </a:ext>
            </a:extLst>
          </p:cNvPr>
          <p:cNvSpPr txBox="1">
            <a:spLocks/>
          </p:cNvSpPr>
          <p:nvPr/>
        </p:nvSpPr>
        <p:spPr>
          <a:xfrm>
            <a:off x="431971" y="864846"/>
            <a:ext cx="8280057" cy="1522021"/>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rtl="0"/>
            <a:r>
              <a:rPr lang="fr-FR" sz="1600" dirty="0" smtClean="0">
                <a:solidFill>
                  <a:srgbClr val="FF0000"/>
                </a:solidFill>
              </a:rPr>
              <a:t>192.168.25.44 / 24 et 10.10.100.200 /8  </a:t>
            </a:r>
            <a:endParaRPr lang="fr-FR" sz="1600" dirty="0">
              <a:solidFill>
                <a:srgbClr val="FF0000"/>
              </a:solidFill>
            </a:endParaRPr>
          </a:p>
          <a:p>
            <a:pPr marL="342900" indent="-342900" algn="l" rtl="0">
              <a:buFont typeface="Arial" panose="020B0604020202020204" pitchFamily="34" charset="0"/>
              <a:buChar char="•"/>
            </a:pPr>
            <a:r>
              <a:rPr lang="fr-FR" sz="1600" dirty="0">
                <a:solidFill>
                  <a:srgbClr val="FF0000"/>
                </a:solidFill>
              </a:rPr>
              <a:t>Adresse réseau</a:t>
            </a:r>
          </a:p>
          <a:p>
            <a:pPr marL="342900" indent="-342900" algn="l" rtl="0">
              <a:buFont typeface="Arial" panose="020B0604020202020204" pitchFamily="34" charset="0"/>
              <a:buChar char="•"/>
            </a:pPr>
            <a:r>
              <a:rPr lang="fr-FR" sz="1600" dirty="0">
                <a:solidFill>
                  <a:srgbClr val="FF0000"/>
                </a:solidFill>
              </a:rPr>
              <a:t>Adresse de diffusion</a:t>
            </a:r>
          </a:p>
          <a:p>
            <a:pPr marL="342900" indent="-342900" algn="l" rtl="0">
              <a:buFont typeface="Arial" panose="020B0604020202020204" pitchFamily="34" charset="0"/>
              <a:buChar char="•"/>
            </a:pPr>
            <a:r>
              <a:rPr lang="fr-FR" sz="1600" dirty="0">
                <a:solidFill>
                  <a:srgbClr val="FF0000"/>
                </a:solidFill>
              </a:rPr>
              <a:t>Première hôte utilisable</a:t>
            </a:r>
          </a:p>
          <a:p>
            <a:pPr marL="342900" indent="-342900" algn="l" rtl="0">
              <a:buFont typeface="Arial" panose="020B0604020202020204" pitchFamily="34" charset="0"/>
              <a:buChar char="•"/>
            </a:pPr>
            <a:r>
              <a:rPr lang="fr-FR" sz="1600" dirty="0">
                <a:solidFill>
                  <a:srgbClr val="FF0000"/>
                </a:solidFill>
              </a:rPr>
              <a:t>Dernière hôte utilisable</a:t>
            </a:r>
          </a:p>
        </p:txBody>
      </p:sp>
    </p:spTree>
    <p:extLst>
      <p:ext uri="{BB962C8B-B14F-4D97-AF65-F5344CB8AC3E}">
        <p14:creationId xmlns:p14="http://schemas.microsoft.com/office/powerpoint/2010/main" val="52937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11.2 Adresses IPv4 de monodiffusion, de diffusion et de multidiffusion</a:t>
            </a:r>
          </a:p>
        </p:txBody>
      </p:sp>
    </p:spTree>
    <p:custDataLst>
      <p:tags r:id="rId1"/>
    </p:custDataLst>
    <p:extLst>
      <p:ext uri="{BB962C8B-B14F-4D97-AF65-F5344CB8AC3E}">
        <p14:creationId xmlns:p14="http://schemas.microsoft.com/office/powerpoint/2010/main" val="4051782705"/>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IPv4 de monodiffusion, de diffusion et de multidiffusion</a:t>
            </a:r>
            <a:r>
              <a:rPr lang="en-US" dirty="0"/>
              <a:t/>
            </a:r>
            <a:br>
              <a:rPr lang="en-US" dirty="0"/>
            </a:br>
            <a:r>
              <a:rPr lang="fr-FR" sz="2400"/>
              <a:t>Monodiffusion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180771"/>
          </a:xfrm>
        </p:spPr>
        <p:txBody>
          <a:bodyPr/>
          <a:lstStyle/>
          <a:p>
            <a:pPr marL="342900" indent="-342900" algn="l" rtl="0">
              <a:buFont typeface="Arial" panose="020B0604020202020204" pitchFamily="34" charset="0"/>
              <a:buChar char="•"/>
            </a:pPr>
            <a:r>
              <a:rPr lang="fr-FR" sz="1600">
                <a:solidFill>
                  <a:srgbClr val="000000"/>
                </a:solidFill>
              </a:rPr>
              <a:t>La transmission monodiffusion envoie un paquet à une adresse IP de destination.</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Par exemple, le PC à 172.16.4.1 envoie un paquet monodiffusion à l'imprimante à 172.16.4.253.</a:t>
            </a:r>
          </a:p>
        </p:txBody>
      </p:sp>
      <p:pic>
        <p:nvPicPr>
          <p:cNvPr id="2" name="Picture 1">
            <a:extLst>
              <a:ext uri="{FF2B5EF4-FFF2-40B4-BE49-F238E27FC236}">
                <a16:creationId xmlns:a16="http://schemas.microsoft.com/office/drawing/2014/main" id="{5B7E06A5-43CA-4616-9CC2-40C3C98FD60E}"/>
              </a:ext>
            </a:extLst>
          </p:cNvPr>
          <p:cNvPicPr>
            <a:picLocks noChangeAspect="1"/>
          </p:cNvPicPr>
          <p:nvPr/>
        </p:nvPicPr>
        <p:blipFill>
          <a:blip r:embed="rId3"/>
          <a:stretch>
            <a:fillRect/>
          </a:stretch>
        </p:blipFill>
        <p:spPr>
          <a:xfrm>
            <a:off x="876392" y="2132314"/>
            <a:ext cx="2829973" cy="2316347"/>
          </a:xfrm>
          <a:prstGeom prst="rect">
            <a:avLst/>
          </a:prstGeom>
        </p:spPr>
      </p:pic>
      <p:sp>
        <p:nvSpPr>
          <p:cNvPr id="6" name="Arrow: Right 5">
            <a:extLst>
              <a:ext uri="{FF2B5EF4-FFF2-40B4-BE49-F238E27FC236}">
                <a16:creationId xmlns:a16="http://schemas.microsoft.com/office/drawing/2014/main" id="{60C084AC-73BA-4205-822C-80E03F10B01A}"/>
              </a:ext>
            </a:extLst>
          </p:cNvPr>
          <p:cNvSpPr/>
          <p:nvPr/>
        </p:nvSpPr>
        <p:spPr>
          <a:xfrm>
            <a:off x="3971431" y="2840019"/>
            <a:ext cx="1050306" cy="247426"/>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dirty="0"/>
          </a:p>
        </p:txBody>
      </p:sp>
      <p:pic>
        <p:nvPicPr>
          <p:cNvPr id="5" name="Picture 4">
            <a:extLst>
              <a:ext uri="{FF2B5EF4-FFF2-40B4-BE49-F238E27FC236}">
                <a16:creationId xmlns:a16="http://schemas.microsoft.com/office/drawing/2014/main" id="{0D0A7C70-F6C2-47F7-8084-E8C34124C64B}"/>
              </a:ext>
            </a:extLst>
          </p:cNvPr>
          <p:cNvPicPr>
            <a:picLocks noChangeAspect="1"/>
          </p:cNvPicPr>
          <p:nvPr/>
        </p:nvPicPr>
        <p:blipFill>
          <a:blip r:embed="rId4"/>
          <a:stretch>
            <a:fillRect/>
          </a:stretch>
        </p:blipFill>
        <p:spPr>
          <a:xfrm>
            <a:off x="5052151" y="2132314"/>
            <a:ext cx="2829973" cy="2316347"/>
          </a:xfrm>
          <a:prstGeom prst="rect">
            <a:avLst/>
          </a:prstGeom>
        </p:spPr>
      </p:pic>
    </p:spTree>
    <p:extLst>
      <p:ext uri="{BB962C8B-B14F-4D97-AF65-F5344CB8AC3E}">
        <p14:creationId xmlns:p14="http://schemas.microsoft.com/office/powerpoint/2010/main" val="4319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IPv4 de monodiffusion, de diffusion et de multidiffusion</a:t>
            </a:r>
            <a:r>
              <a:rPr lang="en-US" dirty="0"/>
              <a:t/>
            </a:r>
            <a:br>
              <a:rPr lang="en-US" dirty="0"/>
            </a:br>
            <a:r>
              <a:rPr lang="fr-FR" sz="2400"/>
              <a:t>Diffusion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001661"/>
          </a:xfrm>
        </p:spPr>
        <p:txBody>
          <a:bodyPr/>
          <a:lstStyle/>
          <a:p>
            <a:pPr marL="342900" indent="-342900" algn="l" rtl="0">
              <a:buFont typeface="Arial" panose="020B0604020202020204" pitchFamily="34" charset="0"/>
              <a:buChar char="•"/>
            </a:pPr>
            <a:r>
              <a:rPr lang="fr-FR" sz="1600">
                <a:solidFill>
                  <a:srgbClr val="000000"/>
                </a:solidFill>
              </a:rPr>
              <a:t>La transmission de diffusion envoie un paquet à toutes les autres adresses IP de destination.</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Par exemple, le PC à 172.16.4.1 envoie un paquet de diffusion à tous les hôtes IPv4.</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9" name="Picture 8">
            <a:extLst>
              <a:ext uri="{FF2B5EF4-FFF2-40B4-BE49-F238E27FC236}">
                <a16:creationId xmlns:a16="http://schemas.microsoft.com/office/drawing/2014/main" id="{34F68B31-29E2-43C7-A438-1CE3A9BE1B74}"/>
              </a:ext>
            </a:extLst>
          </p:cNvPr>
          <p:cNvPicPr>
            <a:picLocks noChangeAspect="1"/>
          </p:cNvPicPr>
          <p:nvPr/>
        </p:nvPicPr>
        <p:blipFill>
          <a:blip r:embed="rId3"/>
          <a:stretch>
            <a:fillRect/>
          </a:stretch>
        </p:blipFill>
        <p:spPr>
          <a:xfrm>
            <a:off x="896757" y="1992794"/>
            <a:ext cx="2814401" cy="2423094"/>
          </a:xfrm>
          <a:prstGeom prst="rect">
            <a:avLst/>
          </a:prstGeom>
        </p:spPr>
      </p:pic>
      <p:sp>
        <p:nvSpPr>
          <p:cNvPr id="6" name="Arrow: Right 5">
            <a:extLst>
              <a:ext uri="{FF2B5EF4-FFF2-40B4-BE49-F238E27FC236}">
                <a16:creationId xmlns:a16="http://schemas.microsoft.com/office/drawing/2014/main" id="{AD1DB5E3-6538-4D97-B86F-3537291085CA}"/>
              </a:ext>
            </a:extLst>
          </p:cNvPr>
          <p:cNvSpPr/>
          <p:nvPr/>
        </p:nvSpPr>
        <p:spPr>
          <a:xfrm rot="10800000">
            <a:off x="4046847" y="2840019"/>
            <a:ext cx="1050306" cy="247426"/>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dirty="0"/>
          </a:p>
        </p:txBody>
      </p:sp>
      <p:pic>
        <p:nvPicPr>
          <p:cNvPr id="11" name="Picture 10">
            <a:extLst>
              <a:ext uri="{FF2B5EF4-FFF2-40B4-BE49-F238E27FC236}">
                <a16:creationId xmlns:a16="http://schemas.microsoft.com/office/drawing/2014/main" id="{226D91D6-8B82-4552-BA7F-ACD3DC677865}"/>
              </a:ext>
            </a:extLst>
          </p:cNvPr>
          <p:cNvPicPr>
            <a:picLocks noChangeAspect="1"/>
          </p:cNvPicPr>
          <p:nvPr/>
        </p:nvPicPr>
        <p:blipFill>
          <a:blip r:embed="rId4"/>
          <a:stretch>
            <a:fillRect/>
          </a:stretch>
        </p:blipFill>
        <p:spPr>
          <a:xfrm>
            <a:off x="5066498" y="1992460"/>
            <a:ext cx="2814401" cy="2423094"/>
          </a:xfrm>
          <a:prstGeom prst="rect">
            <a:avLst/>
          </a:prstGeom>
        </p:spPr>
      </p:pic>
    </p:spTree>
    <p:extLst>
      <p:ext uri="{BB962C8B-B14F-4D97-AF65-F5344CB8AC3E}">
        <p14:creationId xmlns:p14="http://schemas.microsoft.com/office/powerpoint/2010/main" val="73512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IPv4 de monodiffusion, de diffusion et de multidiffusion</a:t>
            </a:r>
            <a:r>
              <a:rPr lang="en-US" dirty="0"/>
              <a:t/>
            </a:r>
            <a:br>
              <a:rPr lang="en-US" dirty="0"/>
            </a:br>
            <a:r>
              <a:rPr lang="fr-FR" sz="2400"/>
              <a:t>Multidiffusion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180771"/>
          </a:xfrm>
        </p:spPr>
        <p:txBody>
          <a:bodyPr/>
          <a:lstStyle/>
          <a:p>
            <a:pPr marL="342900" indent="-342900" algn="l" rtl="0">
              <a:buFont typeface="Arial" panose="020B0604020202020204" pitchFamily="34" charset="0"/>
              <a:buChar char="•"/>
            </a:pPr>
            <a:r>
              <a:rPr lang="fr-FR" sz="1600">
                <a:solidFill>
                  <a:srgbClr val="000000"/>
                </a:solidFill>
              </a:rPr>
              <a:t>La transmission de multidiffusion envoie un paquet à un groupe d'adresses de multidiffusion.</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Par exemple, le PC à 172.16.4.1 envoie un paquet de multidiffusion à l'adresse du groupe de multidiffusion 224.10.10.5.</a:t>
            </a:r>
          </a:p>
        </p:txBody>
      </p:sp>
      <p:pic>
        <p:nvPicPr>
          <p:cNvPr id="6" name="Picture 5">
            <a:extLst>
              <a:ext uri="{FF2B5EF4-FFF2-40B4-BE49-F238E27FC236}">
                <a16:creationId xmlns:a16="http://schemas.microsoft.com/office/drawing/2014/main" id="{0508B46F-E225-4F03-B437-98A0BB4F765A}"/>
              </a:ext>
            </a:extLst>
          </p:cNvPr>
          <p:cNvPicPr>
            <a:picLocks noChangeAspect="1"/>
          </p:cNvPicPr>
          <p:nvPr/>
        </p:nvPicPr>
        <p:blipFill>
          <a:blip r:embed="rId3"/>
          <a:stretch>
            <a:fillRect/>
          </a:stretch>
        </p:blipFill>
        <p:spPr>
          <a:xfrm>
            <a:off x="918273" y="2278304"/>
            <a:ext cx="2862981" cy="2169526"/>
          </a:xfrm>
          <a:prstGeom prst="rect">
            <a:avLst/>
          </a:prstGeom>
        </p:spPr>
      </p:pic>
      <p:sp>
        <p:nvSpPr>
          <p:cNvPr id="8" name="Arrow: Right 7">
            <a:extLst>
              <a:ext uri="{FF2B5EF4-FFF2-40B4-BE49-F238E27FC236}">
                <a16:creationId xmlns:a16="http://schemas.microsoft.com/office/drawing/2014/main" id="{7B0C162D-3A37-40E3-9806-62C97CB24D0F}"/>
              </a:ext>
            </a:extLst>
          </p:cNvPr>
          <p:cNvSpPr/>
          <p:nvPr/>
        </p:nvSpPr>
        <p:spPr>
          <a:xfrm>
            <a:off x="3999712" y="2840019"/>
            <a:ext cx="1050306" cy="247426"/>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CA" dirty="0"/>
          </a:p>
        </p:txBody>
      </p:sp>
      <p:pic>
        <p:nvPicPr>
          <p:cNvPr id="7" name="Picture 6">
            <a:extLst>
              <a:ext uri="{FF2B5EF4-FFF2-40B4-BE49-F238E27FC236}">
                <a16:creationId xmlns:a16="http://schemas.microsoft.com/office/drawing/2014/main" id="{ACC59E69-3898-4F73-83D5-D2A1CF5F0CE6}"/>
              </a:ext>
            </a:extLst>
          </p:cNvPr>
          <p:cNvPicPr>
            <a:picLocks noChangeAspect="1"/>
          </p:cNvPicPr>
          <p:nvPr/>
        </p:nvPicPr>
        <p:blipFill>
          <a:blip r:embed="rId4"/>
          <a:stretch>
            <a:fillRect/>
          </a:stretch>
        </p:blipFill>
        <p:spPr>
          <a:xfrm>
            <a:off x="5073711" y="2280614"/>
            <a:ext cx="2862981" cy="2169526"/>
          </a:xfrm>
          <a:prstGeom prst="rect">
            <a:avLst/>
          </a:prstGeom>
        </p:spPr>
      </p:pic>
    </p:spTree>
    <p:extLst>
      <p:ext uri="{BB962C8B-B14F-4D97-AF65-F5344CB8AC3E}">
        <p14:creationId xmlns:p14="http://schemas.microsoft.com/office/powerpoint/2010/main" val="26527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11.3 Types d'adresses IPv4</a:t>
            </a:r>
          </a:p>
        </p:txBody>
      </p:sp>
    </p:spTree>
    <p:custDataLst>
      <p:tags r:id="rId1"/>
    </p:custDataLst>
    <p:extLst>
      <p:ext uri="{BB962C8B-B14F-4D97-AF65-F5344CB8AC3E}">
        <p14:creationId xmlns:p14="http://schemas.microsoft.com/office/powerpoint/2010/main" val="367029652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Configuration des Paramètres Initiaux du Routeur</a:t>
            </a:r>
            <a:r>
              <a:rPr lang="en-US" dirty="0"/>
              <a:t/>
            </a:r>
            <a:br>
              <a:rPr lang="en-US" dirty="0"/>
            </a:br>
            <a:r>
              <a:rPr lang="fr-FR" sz="2400"/>
              <a:t>Étapes de Configuration de Base du Routeur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3265419" cy="3517076"/>
          </a:xfrm>
        </p:spPr>
        <p:txBody>
          <a:bodyPr/>
          <a:lstStyle/>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Configurer le nom de l'appareil.</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Sécuriser le mode d'exécution privilégié.</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Sécuriser le mode d'exécution utilisateur</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Sécuriser Telnet à distance / accès SSH</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Cryptez tous les mots de passe en clair.</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Fournissez une notification légale et enregistrez la configuration.</a:t>
            </a:r>
          </a:p>
        </p:txBody>
      </p:sp>
      <p:sp>
        <p:nvSpPr>
          <p:cNvPr id="2" name="TextBox 1">
            <a:extLst>
              <a:ext uri="{FF2B5EF4-FFF2-40B4-BE49-F238E27FC236}">
                <a16:creationId xmlns:a16="http://schemas.microsoft.com/office/drawing/2014/main" id="{ECC2C7B6-BFA0-4414-A9FD-310FB45A4012}"/>
              </a:ext>
            </a:extLst>
          </p:cNvPr>
          <p:cNvSpPr txBox="1"/>
          <p:nvPr/>
        </p:nvSpPr>
        <p:spPr>
          <a:xfrm>
            <a:off x="3798284" y="855419"/>
            <a:ext cx="4913744" cy="276999"/>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Router(config)# </a:t>
            </a:r>
            <a:r>
              <a:rPr lang="fr-FR" sz="1200" b="1">
                <a:solidFill>
                  <a:schemeClr val="bg1"/>
                </a:solidFill>
                <a:latin typeface="Courier New" panose="02070309020205020404" pitchFamily="49" charset="0"/>
                <a:cs typeface="Courier New" panose="02070309020205020404" pitchFamily="49" charset="0"/>
              </a:rPr>
              <a:t>hostname </a:t>
            </a:r>
            <a:r>
              <a:rPr lang="fr-FR" sz="1200" i="1">
                <a:solidFill>
                  <a:schemeClr val="bg1"/>
                </a:solidFill>
                <a:latin typeface="Courier New" panose="02070309020205020404" pitchFamily="49" charset="0"/>
                <a:cs typeface="Courier New" panose="02070309020205020404" pitchFamily="49" charset="0"/>
              </a:rPr>
              <a:t>hostname</a:t>
            </a:r>
          </a:p>
        </p:txBody>
      </p:sp>
      <p:sp>
        <p:nvSpPr>
          <p:cNvPr id="6" name="TextBox 5">
            <a:extLst>
              <a:ext uri="{FF2B5EF4-FFF2-40B4-BE49-F238E27FC236}">
                <a16:creationId xmlns:a16="http://schemas.microsoft.com/office/drawing/2014/main" id="{43E8BC38-AC68-4E30-A757-4BD5691E2755}"/>
              </a:ext>
            </a:extLst>
          </p:cNvPr>
          <p:cNvSpPr txBox="1"/>
          <p:nvPr/>
        </p:nvSpPr>
        <p:spPr>
          <a:xfrm>
            <a:off x="3798284" y="1256000"/>
            <a:ext cx="4913744" cy="276999"/>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Router(config)# </a:t>
            </a:r>
            <a:r>
              <a:rPr lang="fr-FR" sz="1200" b="1">
                <a:solidFill>
                  <a:schemeClr val="bg1"/>
                </a:solidFill>
                <a:latin typeface="Courier New" panose="02070309020205020404" pitchFamily="49" charset="0"/>
                <a:cs typeface="Courier New" panose="02070309020205020404" pitchFamily="49" charset="0"/>
              </a:rPr>
              <a:t>enable secret </a:t>
            </a:r>
            <a:r>
              <a:rPr lang="fr-FR" sz="1200" i="1">
                <a:solidFill>
                  <a:schemeClr val="bg1"/>
                </a:solidFill>
                <a:latin typeface="Courier New" panose="02070309020205020404" pitchFamily="49" charset="0"/>
                <a:cs typeface="Courier New" panose="02070309020205020404" pitchFamily="49" charset="0"/>
              </a:rPr>
              <a:t>password</a:t>
            </a:r>
          </a:p>
        </p:txBody>
      </p:sp>
      <p:sp>
        <p:nvSpPr>
          <p:cNvPr id="7" name="TextBox 6">
            <a:extLst>
              <a:ext uri="{FF2B5EF4-FFF2-40B4-BE49-F238E27FC236}">
                <a16:creationId xmlns:a16="http://schemas.microsoft.com/office/drawing/2014/main" id="{E3C42215-AFFA-4B80-8518-0228983486B9}"/>
              </a:ext>
            </a:extLst>
          </p:cNvPr>
          <p:cNvSpPr txBox="1"/>
          <p:nvPr/>
        </p:nvSpPr>
        <p:spPr>
          <a:xfrm>
            <a:off x="3798284" y="1656581"/>
            <a:ext cx="4913744" cy="646331"/>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Router(config)# </a:t>
            </a:r>
            <a:r>
              <a:rPr lang="fr-FR" sz="1200" b="1">
                <a:solidFill>
                  <a:schemeClr val="bg1"/>
                </a:solidFill>
                <a:latin typeface="Courier New" panose="02070309020205020404" pitchFamily="49" charset="0"/>
                <a:cs typeface="Courier New" panose="02070309020205020404" pitchFamily="49" charset="0"/>
              </a:rPr>
              <a:t>line console 0</a:t>
            </a:r>
          </a:p>
          <a:p>
            <a:pPr rtl="0"/>
            <a:r>
              <a:rPr lang="fr-FR" sz="1200">
                <a:solidFill>
                  <a:schemeClr val="bg1"/>
                </a:solidFill>
                <a:latin typeface="Courier New" panose="02070309020205020404" pitchFamily="49" charset="0"/>
                <a:cs typeface="Courier New" panose="02070309020205020404" pitchFamily="49" charset="0"/>
              </a:rPr>
              <a:t>Router(config-line)# password </a:t>
            </a:r>
            <a:r>
              <a:rPr lang="fr-FR" sz="1200" i="1">
                <a:solidFill>
                  <a:schemeClr val="bg1"/>
                </a:solidFill>
                <a:latin typeface="Courier New" panose="02070309020205020404" pitchFamily="49" charset="0"/>
                <a:cs typeface="Courier New" panose="02070309020205020404" pitchFamily="49" charset="0"/>
              </a:rPr>
              <a:t>password</a:t>
            </a:r>
          </a:p>
          <a:p>
            <a:pPr rtl="0"/>
            <a:r>
              <a:rPr lang="fr-FR" sz="1200">
                <a:solidFill>
                  <a:schemeClr val="bg1"/>
                </a:solidFill>
                <a:latin typeface="Courier New" panose="02070309020205020404" pitchFamily="49" charset="0"/>
                <a:cs typeface="Courier New" panose="02070309020205020404" pitchFamily="49" charset="0"/>
              </a:rPr>
              <a:t>Router(config-line)# login</a:t>
            </a:r>
          </a:p>
        </p:txBody>
      </p:sp>
      <p:sp>
        <p:nvSpPr>
          <p:cNvPr id="8" name="TextBox 7">
            <a:extLst>
              <a:ext uri="{FF2B5EF4-FFF2-40B4-BE49-F238E27FC236}">
                <a16:creationId xmlns:a16="http://schemas.microsoft.com/office/drawing/2014/main" id="{FE2CA5BC-EB52-4F1C-9E7F-0082B26780ED}"/>
              </a:ext>
            </a:extLst>
          </p:cNvPr>
          <p:cNvSpPr txBox="1"/>
          <p:nvPr/>
        </p:nvSpPr>
        <p:spPr>
          <a:xfrm>
            <a:off x="3798284" y="2413242"/>
            <a:ext cx="4926349" cy="830997"/>
          </a:xfrm>
          <a:prstGeom prst="rect">
            <a:avLst/>
          </a:prstGeom>
          <a:solidFill>
            <a:srgbClr val="000000"/>
          </a:solidFill>
        </p:spPr>
        <p:txBody>
          <a:bodyPr wrap="none" rtlCol="0">
            <a:spAutoFit/>
          </a:bodyPr>
          <a:lstStyle/>
          <a:p>
            <a:pPr rtl="0"/>
            <a:r>
              <a:rPr lang="fr-FR" sz="1200">
                <a:solidFill>
                  <a:schemeClr val="bg1"/>
                </a:solidFill>
                <a:latin typeface="Courier New" panose="02070309020205020404" pitchFamily="49" charset="0"/>
                <a:cs typeface="Courier New" panose="02070309020205020404" pitchFamily="49" charset="0"/>
              </a:rPr>
              <a:t>Router (config)# </a:t>
            </a:r>
            <a:r>
              <a:rPr lang="fr-FR" sz="1200" b="1">
                <a:solidFill>
                  <a:schemeClr val="bg1"/>
                </a:solidFill>
                <a:latin typeface="Courier New" panose="02070309020205020404" pitchFamily="49" charset="0"/>
                <a:cs typeface="Courier New" panose="02070309020205020404" pitchFamily="49" charset="0"/>
              </a:rPr>
              <a:t>line vty 0 4</a:t>
            </a:r>
          </a:p>
          <a:p>
            <a:pPr rtl="0"/>
            <a:r>
              <a:rPr lang="fr-FR" sz="1200">
                <a:solidFill>
                  <a:schemeClr val="bg1"/>
                </a:solidFill>
                <a:latin typeface="Courier New" panose="02070309020205020404" pitchFamily="49" charset="0"/>
                <a:cs typeface="Courier New" panose="02070309020205020404" pitchFamily="49" charset="0"/>
              </a:rPr>
              <a:t>Router(config-line)# password </a:t>
            </a:r>
            <a:r>
              <a:rPr lang="fr-FR" sz="1200" i="1">
                <a:solidFill>
                  <a:schemeClr val="bg1"/>
                </a:solidFill>
                <a:latin typeface="Courier New" panose="02070309020205020404" pitchFamily="49" charset="0"/>
                <a:cs typeface="Courier New" panose="02070309020205020404" pitchFamily="49" charset="0"/>
              </a:rPr>
              <a:t>password</a:t>
            </a:r>
          </a:p>
          <a:p>
            <a:pPr rtl="0"/>
            <a:r>
              <a:rPr lang="fr-FR" sz="1200">
                <a:solidFill>
                  <a:schemeClr val="bg1"/>
                </a:solidFill>
                <a:latin typeface="Courier New" panose="02070309020205020404" pitchFamily="49" charset="0"/>
                <a:cs typeface="Courier New" panose="02070309020205020404" pitchFamily="49" charset="0"/>
              </a:rPr>
              <a:t>Router(config-line)# login</a:t>
            </a:r>
          </a:p>
          <a:p>
            <a:pPr rtl="0"/>
            <a:r>
              <a:rPr lang="fr-FR" sz="1200">
                <a:solidFill>
                  <a:schemeClr val="bg1"/>
                </a:solidFill>
                <a:latin typeface="Courier New" panose="02070309020205020404" pitchFamily="49" charset="0"/>
                <a:cs typeface="Courier New" panose="02070309020205020404" pitchFamily="49" charset="0"/>
              </a:rPr>
              <a:t>Router(config-line)# transport input {ssh | telnet}</a:t>
            </a:r>
          </a:p>
        </p:txBody>
      </p:sp>
      <p:sp>
        <p:nvSpPr>
          <p:cNvPr id="9" name="TextBox 8">
            <a:extLst>
              <a:ext uri="{FF2B5EF4-FFF2-40B4-BE49-F238E27FC236}">
                <a16:creationId xmlns:a16="http://schemas.microsoft.com/office/drawing/2014/main" id="{C917E84C-919C-4F49-B88F-D6C32C285E08}"/>
              </a:ext>
            </a:extLst>
          </p:cNvPr>
          <p:cNvSpPr txBox="1"/>
          <p:nvPr/>
        </p:nvSpPr>
        <p:spPr>
          <a:xfrm>
            <a:off x="3798284" y="3352472"/>
            <a:ext cx="4913744" cy="276999"/>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Routeur (config) # </a:t>
            </a:r>
            <a:r>
              <a:rPr lang="fr-FR" sz="1200" b="1">
                <a:solidFill>
                  <a:schemeClr val="bg1"/>
                </a:solidFill>
                <a:latin typeface="Courier New" panose="02070309020205020404" pitchFamily="49" charset="0"/>
                <a:cs typeface="Courier New" panose="02070309020205020404" pitchFamily="49" charset="0"/>
              </a:rPr>
              <a:t>service password encryption</a:t>
            </a:r>
          </a:p>
        </p:txBody>
      </p:sp>
      <p:sp>
        <p:nvSpPr>
          <p:cNvPr id="10" name="TextBox 9">
            <a:extLst>
              <a:ext uri="{FF2B5EF4-FFF2-40B4-BE49-F238E27FC236}">
                <a16:creationId xmlns:a16="http://schemas.microsoft.com/office/drawing/2014/main" id="{17CA1035-A981-4284-92B3-0FB302E7DAF6}"/>
              </a:ext>
            </a:extLst>
          </p:cNvPr>
          <p:cNvSpPr txBox="1"/>
          <p:nvPr/>
        </p:nvSpPr>
        <p:spPr>
          <a:xfrm>
            <a:off x="3798284" y="3737302"/>
            <a:ext cx="4913744" cy="646331"/>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Routeur (config) # </a:t>
            </a:r>
            <a:r>
              <a:rPr lang="fr-FR" sz="1200" b="1">
                <a:solidFill>
                  <a:schemeClr val="bg1"/>
                </a:solidFill>
                <a:latin typeface="Courier New" panose="02070309020205020404" pitchFamily="49" charset="0"/>
                <a:cs typeface="Courier New" panose="02070309020205020404" pitchFamily="49" charset="0"/>
              </a:rPr>
              <a:t>banner motd </a:t>
            </a:r>
            <a:r>
              <a:rPr lang="fr-FR" sz="1200" b="1" i="1">
                <a:solidFill>
                  <a:schemeClr val="bg1"/>
                </a:solidFill>
                <a:latin typeface="Courier New" panose="02070309020205020404" pitchFamily="49" charset="0"/>
                <a:cs typeface="Courier New" panose="02070309020205020404" pitchFamily="49" charset="0"/>
              </a:rPr>
              <a:t># message # </a:t>
            </a:r>
          </a:p>
          <a:p>
            <a:pPr rtl="0"/>
            <a:r>
              <a:rPr lang="fr-FR" sz="1200">
                <a:solidFill>
                  <a:schemeClr val="bg1"/>
                </a:solidFill>
                <a:latin typeface="Courier New" panose="02070309020205020404" pitchFamily="49" charset="0"/>
                <a:cs typeface="Courier New" panose="02070309020205020404" pitchFamily="49" charset="0"/>
              </a:rPr>
              <a:t>Router(config)# end</a:t>
            </a:r>
          </a:p>
          <a:p>
            <a:pPr rtl="0"/>
            <a:r>
              <a:rPr lang="fr-FR" sz="1200">
                <a:solidFill>
                  <a:schemeClr val="bg1"/>
                </a:solidFill>
                <a:latin typeface="Courier New" panose="02070309020205020404" pitchFamily="49" charset="0"/>
                <a:cs typeface="Courier New" panose="02070309020205020404" pitchFamily="49" charset="0"/>
              </a:rPr>
              <a:t>Router# copy running-config startup-config</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IPv4</a:t>
            </a:r>
            <a:r>
              <a:rPr lang="en-US" dirty="0"/>
              <a:t/>
            </a:r>
            <a:br>
              <a:rPr lang="en-US" dirty="0"/>
            </a:br>
            <a:r>
              <a:rPr lang="fr-FR" sz="2400"/>
              <a:t>Les adresses IPv4 publiques et privées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825923"/>
          </a:xfrm>
        </p:spPr>
        <p:txBody>
          <a:bodyPr/>
          <a:lstStyle/>
          <a:p>
            <a:pPr marL="342900" indent="-342900" algn="l" rtl="0">
              <a:buFont typeface="Arial" panose="020B0604020202020204" pitchFamily="34" charset="0"/>
              <a:buChar char="•"/>
            </a:pPr>
            <a:r>
              <a:rPr lang="fr-FR" sz="1600">
                <a:solidFill>
                  <a:srgbClr val="000000"/>
                </a:solidFill>
              </a:rPr>
              <a:t>Selon la définition de la RFC 1918, les adresses IPv4 publiques sont acheminées globalement entre les routeurs des FAI (fournisseurs d'accès à Internet). </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Cependant, les adresses ne sont pas routables globalement.</a:t>
            </a:r>
          </a:p>
          <a:p>
            <a:pPr marL="342900" indent="-342900" algn="l">
              <a:buFont typeface="Arial" panose="020B0604020202020204" pitchFamily="34" charset="0"/>
              <a:buChar char="•"/>
            </a:pPr>
            <a:endParaRPr lang="en-CA" sz="1600" dirty="0">
              <a:solidFill>
                <a:srgbClr val="000000"/>
              </a:solidFill>
            </a:endParaRPr>
          </a:p>
        </p:txBody>
      </p:sp>
      <p:sp>
        <p:nvSpPr>
          <p:cNvPr id="5" name="Content Placeholder 3">
            <a:extLst>
              <a:ext uri="{FF2B5EF4-FFF2-40B4-BE49-F238E27FC236}">
                <a16:creationId xmlns:a16="http://schemas.microsoft.com/office/drawing/2014/main" id="{58479601-5CDB-4C0D-B13C-379A83A14207}"/>
              </a:ext>
            </a:extLst>
          </p:cNvPr>
          <p:cNvSpPr txBox="1">
            <a:spLocks/>
          </p:cNvSpPr>
          <p:nvPr/>
        </p:nvSpPr>
        <p:spPr>
          <a:xfrm>
            <a:off x="431971" y="1681342"/>
            <a:ext cx="4269121" cy="246035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Certains blocs d'adresses appelés adresses privées sont utilisés par la plupart des entreprises pour attribuer des adresses IPv4 aux hôtes internes.</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Les adresses IPv4 privées ne sont pas uniques et peuvent être utilisées par n'importe quel réseau interne.</a:t>
            </a:r>
          </a:p>
          <a:p>
            <a:pPr marL="342900" indent="-342900" algn="l">
              <a:buFont typeface="Arial" panose="020B0604020202020204" pitchFamily="34" charset="0"/>
              <a:buChar char="•"/>
            </a:pPr>
            <a:endParaRPr lang="en-CA" sz="1600" dirty="0">
              <a:solidFill>
                <a:srgbClr val="000000"/>
              </a:solidFill>
            </a:endParaRPr>
          </a:p>
          <a:p>
            <a:pPr marL="342900" indent="-342900" algn="l">
              <a:buFont typeface="Arial" panose="020B0604020202020204" pitchFamily="34" charset="0"/>
              <a:buChar char="•"/>
            </a:pPr>
            <a:endParaRPr lang="en-CA" sz="1600" dirty="0">
              <a:solidFill>
                <a:srgbClr val="000000"/>
              </a:solidFill>
            </a:endParaRPr>
          </a:p>
        </p:txBody>
      </p:sp>
      <p:graphicFrame>
        <p:nvGraphicFramePr>
          <p:cNvPr id="6" name="Table 5">
            <a:extLst>
              <a:ext uri="{FF2B5EF4-FFF2-40B4-BE49-F238E27FC236}">
                <a16:creationId xmlns:a16="http://schemas.microsoft.com/office/drawing/2014/main" id="{89B44CF3-2CFA-4BA2-948A-BF99DA4FD67D}"/>
              </a:ext>
            </a:extLst>
          </p:cNvPr>
          <p:cNvGraphicFramePr>
            <a:graphicFrameLocks noGrp="1"/>
          </p:cNvGraphicFramePr>
          <p:nvPr>
            <p:extLst/>
          </p:nvPr>
        </p:nvGraphicFramePr>
        <p:xfrm>
          <a:off x="5173532" y="1804924"/>
          <a:ext cx="3644396" cy="1511300"/>
        </p:xfrm>
        <a:graphic>
          <a:graphicData uri="http://schemas.openxmlformats.org/drawingml/2006/table">
            <a:tbl>
              <a:tblPr firstRow="1" bandRow="1">
                <a:tableStyleId>{5C22544A-7EE6-4342-B048-85BDC9FD1C3A}</a:tableStyleId>
              </a:tblPr>
              <a:tblGrid>
                <a:gridCol w="1219648">
                  <a:extLst>
                    <a:ext uri="{9D8B030D-6E8A-4147-A177-3AD203B41FA5}">
                      <a16:colId xmlns:a16="http://schemas.microsoft.com/office/drawing/2014/main" val="828829070"/>
                    </a:ext>
                  </a:extLst>
                </a:gridCol>
                <a:gridCol w="2424748">
                  <a:extLst>
                    <a:ext uri="{9D8B030D-6E8A-4147-A177-3AD203B41FA5}">
                      <a16:colId xmlns:a16="http://schemas.microsoft.com/office/drawing/2014/main" val="1771473634"/>
                    </a:ext>
                  </a:extLst>
                </a:gridCol>
              </a:tblGrid>
              <a:tr h="370840">
                <a:tc>
                  <a:txBody>
                    <a:bodyPr/>
                    <a:lstStyle/>
                    <a:p>
                      <a:pPr algn="l" rtl="0" fontAlgn="ctr"/>
                      <a:r>
                        <a:rPr lang="fr-FR" sz="1100" b="1">
                          <a:effectLst/>
                        </a:rPr>
                        <a:t>Adresse réseau et préfixe</a:t>
                      </a:r>
                    </a:p>
                  </a:txBody>
                  <a:tcPr marL="31750" marR="31750" marT="31750" marB="31750" anchor="ctr"/>
                </a:tc>
                <a:tc>
                  <a:txBody>
                    <a:bodyPr/>
                    <a:lstStyle/>
                    <a:p>
                      <a:pPr algn="l" rtl="0" fontAlgn="ctr"/>
                      <a:r>
                        <a:rPr lang="fr-FR" sz="1100" b="1">
                          <a:effectLst/>
                        </a:rPr>
                        <a:t>Gamme d'adresses privée RFC 1918</a:t>
                      </a:r>
                    </a:p>
                  </a:txBody>
                  <a:tcPr marL="31750" marR="31750" marT="31750" marB="31750" anchor="ctr"/>
                </a:tc>
                <a:extLst>
                  <a:ext uri="{0D108BD9-81ED-4DB2-BD59-A6C34878D82A}">
                    <a16:rowId xmlns:a16="http://schemas.microsoft.com/office/drawing/2014/main" val="3171941068"/>
                  </a:ext>
                </a:extLst>
              </a:tr>
              <a:tr h="370840">
                <a:tc>
                  <a:txBody>
                    <a:bodyPr/>
                    <a:lstStyle/>
                    <a:p>
                      <a:pPr rtl="0" fontAlgn="ctr"/>
                      <a:r>
                        <a:rPr lang="fr-FR" sz="1100" b="0">
                          <a:effectLst/>
                        </a:rPr>
                        <a:t>10.0.0.0/8</a:t>
                      </a:r>
                    </a:p>
                  </a:txBody>
                  <a:tcPr marL="31750" marR="31750" marT="31750" marB="31750" anchor="ctr"/>
                </a:tc>
                <a:tc>
                  <a:txBody>
                    <a:bodyPr/>
                    <a:lstStyle/>
                    <a:p>
                      <a:pPr rtl="0" fontAlgn="ctr"/>
                      <a:r>
                        <a:rPr lang="fr-FR" sz="1100" b="0">
                          <a:effectLst/>
                        </a:rPr>
                        <a:t>10.0.0.0 - 10.255.255.255</a:t>
                      </a:r>
                    </a:p>
                  </a:txBody>
                  <a:tcPr marL="31750" marR="31750" marT="31750" marB="31750" anchor="ctr"/>
                </a:tc>
                <a:extLst>
                  <a:ext uri="{0D108BD9-81ED-4DB2-BD59-A6C34878D82A}">
                    <a16:rowId xmlns:a16="http://schemas.microsoft.com/office/drawing/2014/main" val="2015275534"/>
                  </a:ext>
                </a:extLst>
              </a:tr>
              <a:tr h="370840">
                <a:tc>
                  <a:txBody>
                    <a:bodyPr/>
                    <a:lstStyle/>
                    <a:p>
                      <a:pPr rtl="0" fontAlgn="ctr"/>
                      <a:r>
                        <a:rPr lang="fr-FR" sz="1100" b="0">
                          <a:effectLst/>
                        </a:rPr>
                        <a:t>172.16.0.0/12</a:t>
                      </a:r>
                    </a:p>
                  </a:txBody>
                  <a:tcPr marL="31750" marR="31750" marT="31750" marB="31750" anchor="ctr"/>
                </a:tc>
                <a:tc>
                  <a:txBody>
                    <a:bodyPr/>
                    <a:lstStyle/>
                    <a:p>
                      <a:pPr rtl="0" fontAlgn="ctr"/>
                      <a:r>
                        <a:rPr lang="fr-FR" sz="1100" b="0">
                          <a:effectLst/>
                        </a:rPr>
                        <a:t>172.16.0.0 - 172.31.255.255</a:t>
                      </a:r>
                    </a:p>
                  </a:txBody>
                  <a:tcPr marL="31750" marR="31750" marT="31750" marB="31750" anchor="ctr"/>
                </a:tc>
                <a:extLst>
                  <a:ext uri="{0D108BD9-81ED-4DB2-BD59-A6C34878D82A}">
                    <a16:rowId xmlns:a16="http://schemas.microsoft.com/office/drawing/2014/main" val="1058997535"/>
                  </a:ext>
                </a:extLst>
              </a:tr>
              <a:tr h="370840">
                <a:tc>
                  <a:txBody>
                    <a:bodyPr/>
                    <a:lstStyle/>
                    <a:p>
                      <a:pPr rtl="0" fontAlgn="ctr"/>
                      <a:r>
                        <a:rPr lang="fr-FR" sz="1100" b="0">
                          <a:effectLst/>
                        </a:rPr>
                        <a:t>192.168.0.0/16</a:t>
                      </a:r>
                    </a:p>
                  </a:txBody>
                  <a:tcPr marL="31750" marR="31750" marT="31750" marB="31750" anchor="ctr"/>
                </a:tc>
                <a:tc>
                  <a:txBody>
                    <a:bodyPr/>
                    <a:lstStyle/>
                    <a:p>
                      <a:pPr rtl="0" fontAlgn="ctr"/>
                      <a:r>
                        <a:rPr lang="fr-FR" sz="1100" b="0">
                          <a:effectLst/>
                        </a:rPr>
                        <a:t>192.168.0.0 - 192.168.255.255</a:t>
                      </a:r>
                    </a:p>
                  </a:txBody>
                  <a:tcPr marL="31750" marR="31750" marT="31750" marB="31750" anchor="ctr"/>
                </a:tc>
                <a:extLst>
                  <a:ext uri="{0D108BD9-81ED-4DB2-BD59-A6C34878D82A}">
                    <a16:rowId xmlns:a16="http://schemas.microsoft.com/office/drawing/2014/main" val="3597758659"/>
                  </a:ext>
                </a:extLst>
              </a:tr>
            </a:tbl>
          </a:graphicData>
        </a:graphic>
      </p:graphicFrame>
    </p:spTree>
    <p:extLst>
      <p:ext uri="{BB962C8B-B14F-4D97-AF65-F5344CB8AC3E}">
        <p14:creationId xmlns:p14="http://schemas.microsoft.com/office/powerpoint/2010/main" val="359724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IPv4</a:t>
            </a:r>
            <a:r>
              <a:rPr lang="en-US" dirty="0"/>
              <a:t/>
            </a:r>
            <a:br>
              <a:rPr lang="en-US" dirty="0"/>
            </a:br>
            <a:r>
              <a:rPr lang="fr-FR" sz="2400"/>
              <a:t>Routage vers l'internet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28192"/>
          </a:xfrm>
        </p:spPr>
        <p:txBody>
          <a:bodyPr/>
          <a:lstStyle/>
          <a:p>
            <a:pPr marL="342900" indent="-342900" algn="l" rtl="0">
              <a:buFont typeface="Arial" panose="020B0604020202020204" pitchFamily="34" charset="0"/>
              <a:buChar char="•"/>
            </a:pPr>
            <a:r>
              <a:rPr lang="fr-FR" sz="1600">
                <a:solidFill>
                  <a:srgbClr val="000000"/>
                </a:solidFill>
              </a:rPr>
              <a:t>Le processus de traduction d'adresses réseau (NAT) convertit les adresses IPv4 privées en adresses IPv4 publiques.</a:t>
            </a:r>
          </a:p>
        </p:txBody>
      </p:sp>
      <p:sp>
        <p:nvSpPr>
          <p:cNvPr id="5" name="Content Placeholder 3">
            <a:extLst>
              <a:ext uri="{FF2B5EF4-FFF2-40B4-BE49-F238E27FC236}">
                <a16:creationId xmlns:a16="http://schemas.microsoft.com/office/drawing/2014/main" id="{BB41F94C-72F5-4291-BC41-D3CA12CF0380}"/>
              </a:ext>
            </a:extLst>
          </p:cNvPr>
          <p:cNvSpPr txBox="1">
            <a:spLocks/>
          </p:cNvSpPr>
          <p:nvPr/>
        </p:nvSpPr>
        <p:spPr>
          <a:xfrm>
            <a:off x="431971" y="1683758"/>
            <a:ext cx="2905739"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NAT est généralement activé sur le routeur périphérique qui se connecte à l'internet.</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Il traduit les adresses IP privées en adresses IP publiques.</a:t>
            </a:r>
          </a:p>
        </p:txBody>
      </p:sp>
      <p:pic>
        <p:nvPicPr>
          <p:cNvPr id="2" name="Picture 1">
            <a:extLst>
              <a:ext uri="{FF2B5EF4-FFF2-40B4-BE49-F238E27FC236}">
                <a16:creationId xmlns:a16="http://schemas.microsoft.com/office/drawing/2014/main" id="{012E9573-E9D0-43E1-8820-1689885BBBE5}"/>
              </a:ext>
            </a:extLst>
          </p:cNvPr>
          <p:cNvPicPr>
            <a:picLocks noChangeAspect="1"/>
          </p:cNvPicPr>
          <p:nvPr/>
        </p:nvPicPr>
        <p:blipFill>
          <a:blip r:embed="rId3"/>
          <a:stretch>
            <a:fillRect/>
          </a:stretch>
        </p:blipFill>
        <p:spPr>
          <a:xfrm>
            <a:off x="3337710" y="1583611"/>
            <a:ext cx="5288257" cy="3440210"/>
          </a:xfrm>
          <a:prstGeom prst="rect">
            <a:avLst/>
          </a:prstGeom>
        </p:spPr>
      </p:pic>
    </p:spTree>
    <p:extLst>
      <p:ext uri="{BB962C8B-B14F-4D97-AF65-F5344CB8AC3E}">
        <p14:creationId xmlns:p14="http://schemas.microsoft.com/office/powerpoint/2010/main" val="425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Les types d'adresses IPv4</a:t>
            </a:r>
            <a:r>
              <a:rPr lang="en-US" dirty="0"/>
              <a:t/>
            </a:r>
            <a:br>
              <a:rPr lang="en-US" dirty="0"/>
            </a:br>
            <a:r>
              <a:rPr lang="fr-FR" sz="2400"/>
              <a:t>Les adresses IPv4 des utilisateurs spéciaux</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4799905" cy="1478990"/>
          </a:xfrm>
        </p:spPr>
        <p:txBody>
          <a:bodyPr/>
          <a:lstStyle/>
          <a:p>
            <a:pPr marL="0" indent="0" algn="l" rtl="0"/>
            <a:r>
              <a:rPr lang="fr-FR">
                <a:solidFill>
                  <a:srgbClr val="000000"/>
                </a:solidFill>
              </a:rPr>
              <a:t>Adresses de bouclage</a:t>
            </a:r>
          </a:p>
          <a:p>
            <a:pPr marL="342900" indent="-342900" algn="l" rtl="0">
              <a:buFont typeface="Arial" panose="020B0604020202020204" pitchFamily="34" charset="0"/>
              <a:buChar char="•"/>
            </a:pPr>
            <a:r>
              <a:rPr lang="fr-FR" sz="1600">
                <a:solidFill>
                  <a:srgbClr val="000000"/>
                </a:solidFill>
              </a:rPr>
              <a:t>127.0.0.0 /8 (127.0.0.1 to 127.255.255.254)</a:t>
            </a:r>
          </a:p>
          <a:p>
            <a:pPr marL="342900" indent="-342900" algn="l" rtl="0">
              <a:buFont typeface="Arial" panose="020B0604020202020204" pitchFamily="34" charset="0"/>
              <a:buChar char="•"/>
            </a:pPr>
            <a:r>
              <a:rPr lang="fr-FR" sz="1600">
                <a:solidFill>
                  <a:srgbClr val="000000"/>
                </a:solidFill>
              </a:rPr>
              <a:t>Généralement identifié comme 127.0.0.1</a:t>
            </a:r>
          </a:p>
          <a:p>
            <a:pPr marL="342900" indent="-342900" algn="l" rtl="0">
              <a:buFont typeface="Arial" panose="020B0604020202020204" pitchFamily="34" charset="0"/>
              <a:buChar char="•"/>
            </a:pPr>
            <a:r>
              <a:rPr lang="fr-FR" sz="1600">
                <a:solidFill>
                  <a:srgbClr val="000000"/>
                </a:solidFill>
              </a:rPr>
              <a:t>Utilisées sur un hôte pour vérifier si la configuration TCP/IP est opérationnelle.</a:t>
            </a:r>
          </a:p>
        </p:txBody>
      </p:sp>
      <p:pic>
        <p:nvPicPr>
          <p:cNvPr id="2" name="Picture 1">
            <a:extLst>
              <a:ext uri="{FF2B5EF4-FFF2-40B4-BE49-F238E27FC236}">
                <a16:creationId xmlns:a16="http://schemas.microsoft.com/office/drawing/2014/main" id="{ADE57F18-BC87-45CB-B8E6-D449D45277B5}"/>
              </a:ext>
            </a:extLst>
          </p:cNvPr>
          <p:cNvPicPr>
            <a:picLocks noChangeAspect="1"/>
          </p:cNvPicPr>
          <p:nvPr/>
        </p:nvPicPr>
        <p:blipFill>
          <a:blip r:embed="rId3"/>
          <a:stretch>
            <a:fillRect/>
          </a:stretch>
        </p:blipFill>
        <p:spPr>
          <a:xfrm>
            <a:off x="5357308" y="1214135"/>
            <a:ext cx="3564074" cy="876875"/>
          </a:xfrm>
          <a:prstGeom prst="rect">
            <a:avLst/>
          </a:prstGeom>
        </p:spPr>
      </p:pic>
      <p:sp>
        <p:nvSpPr>
          <p:cNvPr id="5" name="Content Placeholder 3">
            <a:extLst>
              <a:ext uri="{FF2B5EF4-FFF2-40B4-BE49-F238E27FC236}">
                <a16:creationId xmlns:a16="http://schemas.microsoft.com/office/drawing/2014/main" id="{15B257E1-0405-4735-85E9-547525F12CE6}"/>
              </a:ext>
            </a:extLst>
          </p:cNvPr>
          <p:cNvSpPr txBox="1">
            <a:spLocks/>
          </p:cNvSpPr>
          <p:nvPr/>
        </p:nvSpPr>
        <p:spPr>
          <a:xfrm>
            <a:off x="431970" y="2385343"/>
            <a:ext cx="8206421" cy="190695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rtl="0"/>
            <a:r>
              <a:rPr lang="fr-FR">
                <a:solidFill>
                  <a:srgbClr val="000000"/>
                </a:solidFill>
              </a:rPr>
              <a:t>Adresses link-local</a:t>
            </a:r>
          </a:p>
          <a:p>
            <a:pPr marL="342900" indent="-342900" algn="l" rtl="0">
              <a:buFont typeface="Arial" panose="020B0604020202020204" pitchFamily="34" charset="0"/>
              <a:buChar char="•"/>
            </a:pPr>
            <a:r>
              <a:rPr lang="fr-FR" sz="1600">
                <a:solidFill>
                  <a:srgbClr val="000000"/>
                </a:solidFill>
              </a:rPr>
              <a:t>169.254.0.0 /16 (169.254.0.1 to 169.254.255.254)</a:t>
            </a:r>
          </a:p>
          <a:p>
            <a:pPr marL="342900" indent="-342900" algn="l" rtl="0">
              <a:buFont typeface="Arial" panose="020B0604020202020204" pitchFamily="34" charset="0"/>
              <a:buChar char="•"/>
            </a:pPr>
            <a:r>
              <a:rPr lang="fr-FR" sz="1600">
                <a:solidFill>
                  <a:srgbClr val="000000"/>
                </a:solidFill>
              </a:rPr>
              <a:t>Plus connues sous le nom d'adresses APIPA (adressage IP privé automatique), </a:t>
            </a:r>
          </a:p>
          <a:p>
            <a:pPr marL="342900" indent="-342900" algn="l" rtl="0">
              <a:buFont typeface="Arial" panose="020B0604020202020204" pitchFamily="34" charset="0"/>
              <a:buChar char="•"/>
            </a:pPr>
            <a:r>
              <a:rPr lang="fr-FR" sz="1600">
                <a:solidFill>
                  <a:srgbClr val="000000"/>
                </a:solidFill>
              </a:rPr>
              <a:t>Elles sont utilisées par un client DHCP Windows pour se configurer automatiquement si aucun serveur DHCP n'est disponible.</a:t>
            </a:r>
          </a:p>
        </p:txBody>
      </p:sp>
    </p:spTree>
    <p:extLst>
      <p:ext uri="{BB962C8B-B14F-4D97-AF65-F5344CB8AC3E}">
        <p14:creationId xmlns:p14="http://schemas.microsoft.com/office/powerpoint/2010/main" val="280589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Les types d'adresses IPv4</a:t>
            </a:r>
            <a:r>
              <a:rPr lang="en-US" dirty="0"/>
              <a:t/>
            </a:r>
            <a:br>
              <a:rPr lang="en-US" dirty="0"/>
            </a:br>
            <a:r>
              <a:rPr lang="fr-FR" sz="2400"/>
              <a:t>Ancien système d'adressage par classe</a:t>
            </a:r>
          </a:p>
        </p:txBody>
      </p:sp>
      <p:pic>
        <p:nvPicPr>
          <p:cNvPr id="2" name="Picture 1">
            <a:extLst>
              <a:ext uri="{FF2B5EF4-FFF2-40B4-BE49-F238E27FC236}">
                <a16:creationId xmlns:a16="http://schemas.microsoft.com/office/drawing/2014/main" id="{ADCDBF03-421E-4564-9492-4248ADBE461B}"/>
              </a:ext>
            </a:extLst>
          </p:cNvPr>
          <p:cNvPicPr>
            <a:picLocks noChangeAspect="1"/>
          </p:cNvPicPr>
          <p:nvPr/>
        </p:nvPicPr>
        <p:blipFill>
          <a:blip r:embed="rId3"/>
          <a:stretch>
            <a:fillRect/>
          </a:stretch>
        </p:blipFill>
        <p:spPr>
          <a:xfrm>
            <a:off x="5482551" y="1248180"/>
            <a:ext cx="3163682" cy="1836595"/>
          </a:xfrm>
          <a:prstGeom prst="rect">
            <a:avLst/>
          </a:prstGeom>
        </p:spPr>
      </p:pic>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685733"/>
            <a:ext cx="4956309" cy="4060826"/>
          </a:xfrm>
        </p:spPr>
        <p:txBody>
          <a:bodyPr/>
          <a:lstStyle/>
          <a:p>
            <a:pPr marL="0" indent="0" algn="l" rtl="0"/>
            <a:r>
              <a:rPr lang="fr-FR">
                <a:solidFill>
                  <a:srgbClr val="000000"/>
                </a:solidFill>
              </a:rPr>
              <a:t>les adresses IPv4 étaient attribuées à l'aide de l' adressage par classe tel que défini dans la RFC 790 (1981).</a:t>
            </a:r>
          </a:p>
          <a:p>
            <a:pPr marL="342900" indent="-342900" algn="l" rtl="0">
              <a:buFont typeface="Arial" panose="020B0604020202020204" pitchFamily="34" charset="0"/>
              <a:buChar char="•"/>
            </a:pPr>
            <a:r>
              <a:rPr lang="fr-FR" sz="1600">
                <a:solidFill>
                  <a:srgbClr val="000000"/>
                </a:solidFill>
              </a:rPr>
              <a:t>Classe A (0.0.0.0/8 à 127.0.0.0/8)</a:t>
            </a:r>
          </a:p>
          <a:p>
            <a:pPr marL="342900" indent="-342900" algn="l" rtl="0">
              <a:buFont typeface="Arial" panose="020B0604020202020204" pitchFamily="34" charset="0"/>
              <a:buChar char="•"/>
            </a:pPr>
            <a:r>
              <a:rPr lang="fr-FR" sz="1600">
                <a:solidFill>
                  <a:srgbClr val="000000"/>
                </a:solidFill>
              </a:rPr>
              <a:t>Classe B (128.0.0.0 /16 — 191.255.0.0 /16)</a:t>
            </a:r>
          </a:p>
          <a:p>
            <a:pPr marL="342900" indent="-342900" algn="l" rtl="0">
              <a:buFont typeface="Arial" panose="020B0604020202020204" pitchFamily="34" charset="0"/>
              <a:buChar char="•"/>
            </a:pPr>
            <a:r>
              <a:rPr lang="fr-FR" sz="1600">
                <a:solidFill>
                  <a:srgbClr val="000000"/>
                </a:solidFill>
              </a:rPr>
              <a:t>Classe C (192.0.0.0 /24 — 223.255.255.0 /24)</a:t>
            </a:r>
          </a:p>
          <a:p>
            <a:pPr marL="342900" indent="-342900" algn="l" rtl="0">
              <a:buFont typeface="Arial" panose="020B0604020202020204" pitchFamily="34" charset="0"/>
              <a:buChar char="•"/>
            </a:pPr>
            <a:r>
              <a:rPr lang="fr-FR" sz="1600">
                <a:solidFill>
                  <a:srgbClr val="000000"/>
                </a:solidFill>
              </a:rPr>
              <a:t>Classe D (224.0.0.0 à 239.0.0.0)</a:t>
            </a:r>
          </a:p>
          <a:p>
            <a:pPr marL="342900" indent="-342900" algn="l" rtl="0">
              <a:buFont typeface="Arial" panose="020B0604020202020204" pitchFamily="34" charset="0"/>
              <a:buChar char="•"/>
            </a:pPr>
            <a:r>
              <a:rPr lang="fr-FR" sz="1600">
                <a:solidFill>
                  <a:srgbClr val="000000"/>
                </a:solidFill>
              </a:rPr>
              <a:t>Classe E (240.0.0.0 — 255.0.0.0)</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L'adressage de classe a gaspillé de nombreuses adresses IPv4.</a:t>
            </a:r>
          </a:p>
          <a:p>
            <a:pPr marL="342900" indent="-342900" algn="l">
              <a:buFont typeface="Arial" panose="020B0604020202020204" pitchFamily="34" charset="0"/>
              <a:buChar char="•"/>
            </a:pPr>
            <a:endParaRPr lang="en-CA" sz="1600" dirty="0">
              <a:solidFill>
                <a:srgbClr val="000000"/>
              </a:solidFill>
            </a:endParaRPr>
          </a:p>
          <a:p>
            <a:pPr marL="0" indent="0" algn="l" rtl="0"/>
            <a:r>
              <a:rPr lang="fr-FR" sz="1600">
                <a:solidFill>
                  <a:srgbClr val="000000"/>
                </a:solidFill>
              </a:rPr>
              <a:t>L'allocation d'adresse par classe a été remplacée par l'adressage sans classe qui ignore les règles des classes (A, B, C). </a:t>
            </a:r>
          </a:p>
        </p:txBody>
      </p:sp>
    </p:spTree>
    <p:extLst>
      <p:ext uri="{BB962C8B-B14F-4D97-AF65-F5344CB8AC3E}">
        <p14:creationId xmlns:p14="http://schemas.microsoft.com/office/powerpoint/2010/main" val="264290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IPv4 </a:t>
            </a:r>
            <a:r>
              <a:rPr lang="en-US" dirty="0"/>
              <a:t/>
            </a:r>
            <a:br>
              <a:rPr lang="en-US" dirty="0"/>
            </a:br>
            <a:r>
              <a:rPr lang="fr-FR" sz="2400"/>
              <a:t>Attribution des adresses IP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37711"/>
          </a:xfrm>
        </p:spPr>
        <p:txBody>
          <a:bodyPr/>
          <a:lstStyle/>
          <a:p>
            <a:pPr marL="342900" indent="-342900" algn="l" rtl="0">
              <a:buFont typeface="Arial" panose="020B0604020202020204" pitchFamily="34" charset="0"/>
              <a:buChar char="•"/>
            </a:pPr>
            <a:r>
              <a:rPr lang="fr-FR" sz="1600" dirty="0">
                <a:solidFill>
                  <a:srgbClr val="000000"/>
                </a:solidFill>
              </a:rPr>
              <a:t>L'IANA gère les blocs d'adresses IPv4 et IPv6 et les attribue aux organismes d'enregistrement Internet locaux (RIR). </a:t>
            </a:r>
          </a:p>
        </p:txBody>
      </p:sp>
      <p:sp>
        <p:nvSpPr>
          <p:cNvPr id="5" name="Content Placeholder 3">
            <a:extLst>
              <a:ext uri="{FF2B5EF4-FFF2-40B4-BE49-F238E27FC236}">
                <a16:creationId xmlns:a16="http://schemas.microsoft.com/office/drawing/2014/main" id="{409BC4D9-9184-42D7-839E-39E96E08A3D4}"/>
              </a:ext>
            </a:extLst>
          </p:cNvPr>
          <p:cNvSpPr txBox="1">
            <a:spLocks/>
          </p:cNvSpPr>
          <p:nvPr/>
        </p:nvSpPr>
        <p:spPr>
          <a:xfrm>
            <a:off x="431970" y="1681116"/>
            <a:ext cx="3337951" cy="224824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dirty="0">
                <a:solidFill>
                  <a:srgbClr val="000000"/>
                </a:solidFill>
              </a:rPr>
              <a:t>Les RIR sont chargés d'attribuer des adresses IP à des FAI qui, à leur tour, fournissent des blocs d'adresses IPv4 aux entreprises et aux FAI de plus petite envergure. </a:t>
            </a:r>
          </a:p>
        </p:txBody>
      </p:sp>
      <p:pic>
        <p:nvPicPr>
          <p:cNvPr id="2" name="Picture 1">
            <a:extLst>
              <a:ext uri="{FF2B5EF4-FFF2-40B4-BE49-F238E27FC236}">
                <a16:creationId xmlns:a16="http://schemas.microsoft.com/office/drawing/2014/main" id="{B02C39C3-1B89-41EA-828D-DA77348A5746}"/>
              </a:ext>
            </a:extLst>
          </p:cNvPr>
          <p:cNvPicPr>
            <a:picLocks noChangeAspect="1"/>
          </p:cNvPicPr>
          <p:nvPr/>
        </p:nvPicPr>
        <p:blipFill>
          <a:blip r:embed="rId3"/>
          <a:stretch>
            <a:fillRect/>
          </a:stretch>
        </p:blipFill>
        <p:spPr>
          <a:xfrm>
            <a:off x="3937299" y="1681116"/>
            <a:ext cx="4607351" cy="2371831"/>
          </a:xfrm>
          <a:prstGeom prst="rect">
            <a:avLst/>
          </a:prstGeom>
        </p:spPr>
      </p:pic>
    </p:spTree>
    <p:extLst>
      <p:ext uri="{BB962C8B-B14F-4D97-AF65-F5344CB8AC3E}">
        <p14:creationId xmlns:p14="http://schemas.microsoft.com/office/powerpoint/2010/main" val="242633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11.4 Segmentation du réseau</a:t>
            </a:r>
            <a:r>
              <a:rPr lang="en-CA" dirty="0">
                <a:solidFill>
                  <a:schemeClr val="accent5">
                    <a:lumMod val="40000"/>
                    <a:lumOff val="60000"/>
                  </a:schemeClr>
                </a:solidFill>
              </a:rPr>
              <a:t/>
            </a:r>
            <a:br>
              <a:rPr lang="en-CA" dirty="0">
                <a:solidFill>
                  <a:schemeClr val="accent5">
                    <a:lumMod val="40000"/>
                    <a:lumOff val="60000"/>
                  </a:schemeClr>
                </a:solidFill>
              </a:rPr>
            </a:br>
            <a:endParaRPr lang="en-CA"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024048971"/>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segmentation du réseau </a:t>
            </a:r>
            <a:r>
              <a:rPr lang="en-US" dirty="0"/>
              <a:t/>
            </a:r>
            <a:br>
              <a:rPr lang="en-US" dirty="0"/>
            </a:br>
            <a:r>
              <a:rPr lang="fr-FR" sz="2400"/>
              <a:t>Domaines de diffusion et de segmentation</a:t>
            </a:r>
          </a:p>
        </p:txBody>
      </p:sp>
      <p:sp>
        <p:nvSpPr>
          <p:cNvPr id="4" name="Content Placeholder 1">
            <a:extLst>
              <a:ext uri="{FF2B5EF4-FFF2-40B4-BE49-F238E27FC236}">
                <a16:creationId xmlns:a16="http://schemas.microsoft.com/office/drawing/2014/main" id="{50693879-5816-3444-9D50-A12F1F37F5DE}"/>
              </a:ext>
            </a:extLst>
          </p:cNvPr>
          <p:cNvSpPr>
            <a:spLocks noGrp="1"/>
          </p:cNvSpPr>
          <p:nvPr>
            <p:ph idx="1"/>
          </p:nvPr>
        </p:nvSpPr>
        <p:spPr>
          <a:xfrm>
            <a:off x="431971" y="855418"/>
            <a:ext cx="8217177" cy="1190197"/>
          </a:xfrm>
        </p:spPr>
        <p:txBody>
          <a:bodyPr/>
          <a:lstStyle/>
          <a:p>
            <a:pPr marL="342900" indent="-342900" algn="l" rtl="0">
              <a:buFont typeface="Arial" panose="020B0604020202020204" pitchFamily="34" charset="0"/>
              <a:buChar char="•"/>
            </a:pPr>
            <a:r>
              <a:rPr lang="fr-FR" sz="1600">
                <a:solidFill>
                  <a:srgbClr val="000000"/>
                </a:solidFill>
              </a:rPr>
              <a:t>Plusieurs protocoles utilisent des diffusions ou des multidiffusions (par exemple, ARP utilise des diffusions pour localiser d'autres périphériques, les hôtes envoient des diffusions de découverte DHCP pour localiser un serveur DHCP.)</a:t>
            </a:r>
          </a:p>
          <a:p>
            <a:pPr marL="342900" indent="-342900" algn="l" rtl="0">
              <a:buFont typeface="Arial" panose="020B0604020202020204" pitchFamily="34" charset="0"/>
              <a:buChar char="•"/>
            </a:pPr>
            <a:r>
              <a:rPr lang="fr-FR" sz="1600">
                <a:solidFill>
                  <a:srgbClr val="000000"/>
                </a:solidFill>
              </a:rPr>
              <a:t>Les commutateurs diffusent les messages de diffusion sur toutes les interfaces, sauf celle d'où les messages proviennent. </a:t>
            </a:r>
          </a:p>
        </p:txBody>
      </p:sp>
      <p:pic>
        <p:nvPicPr>
          <p:cNvPr id="2" name="Picture 1">
            <a:extLst>
              <a:ext uri="{FF2B5EF4-FFF2-40B4-BE49-F238E27FC236}">
                <a16:creationId xmlns:a16="http://schemas.microsoft.com/office/drawing/2014/main" id="{10398782-9905-4785-9579-06EB01676450}"/>
              </a:ext>
            </a:extLst>
          </p:cNvPr>
          <p:cNvPicPr>
            <a:picLocks noChangeAspect="1"/>
          </p:cNvPicPr>
          <p:nvPr/>
        </p:nvPicPr>
        <p:blipFill>
          <a:blip r:embed="rId3"/>
          <a:stretch>
            <a:fillRect/>
          </a:stretch>
        </p:blipFill>
        <p:spPr>
          <a:xfrm>
            <a:off x="935916" y="2574388"/>
            <a:ext cx="4432055" cy="1975393"/>
          </a:xfrm>
          <a:prstGeom prst="rect">
            <a:avLst/>
          </a:prstGeom>
        </p:spPr>
      </p:pic>
      <p:sp>
        <p:nvSpPr>
          <p:cNvPr id="5" name="Content Placeholder 3">
            <a:extLst>
              <a:ext uri="{FF2B5EF4-FFF2-40B4-BE49-F238E27FC236}">
                <a16:creationId xmlns:a16="http://schemas.microsoft.com/office/drawing/2014/main" id="{845B5FA5-3694-4D86-AB3C-0BB4544AC221}"/>
              </a:ext>
            </a:extLst>
          </p:cNvPr>
          <p:cNvSpPr txBox="1">
            <a:spLocks/>
          </p:cNvSpPr>
          <p:nvPr/>
        </p:nvSpPr>
        <p:spPr>
          <a:xfrm>
            <a:off x="5464792" y="2205317"/>
            <a:ext cx="3324206" cy="23444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Le seul périphérique qui arrête les diffusions est un routeur.</a:t>
            </a:r>
          </a:p>
          <a:p>
            <a:pPr marL="342900" indent="-342900" algn="l" rtl="0">
              <a:buFont typeface="Arial" panose="020B0604020202020204" pitchFamily="34" charset="0"/>
              <a:buChar char="•"/>
            </a:pPr>
            <a:r>
              <a:rPr lang="fr-FR" sz="1600">
                <a:solidFill>
                  <a:srgbClr val="000000"/>
                </a:solidFill>
              </a:rPr>
              <a:t>Les routeurs ne diffusent pas les messages de diffusion. </a:t>
            </a:r>
          </a:p>
          <a:p>
            <a:pPr marL="342900" indent="-342900" algn="l" rtl="0">
              <a:buFont typeface="Arial" panose="020B0604020202020204" pitchFamily="34" charset="0"/>
              <a:buChar char="•"/>
            </a:pPr>
            <a:r>
              <a:rPr lang="fr-FR" sz="1600">
                <a:solidFill>
                  <a:srgbClr val="000000"/>
                </a:solidFill>
              </a:rPr>
              <a:t>Chaque interface de routeur se connecte à un domaine de diffusion, et les diffusions sont propagées dans leur domaine de diffusion spécifique.</a:t>
            </a:r>
          </a:p>
        </p:txBody>
      </p:sp>
    </p:spTree>
    <p:extLst>
      <p:ext uri="{BB962C8B-B14F-4D97-AF65-F5344CB8AC3E}">
        <p14:creationId xmlns:p14="http://schemas.microsoft.com/office/powerpoint/2010/main" val="71833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Segmentation du réseau</a:t>
            </a:r>
            <a:r>
              <a:rPr lang="en-US" dirty="0"/>
              <a:t/>
            </a:r>
            <a:br>
              <a:rPr lang="en-US" dirty="0"/>
            </a:br>
            <a:r>
              <a:rPr lang="fr-FR" sz="2400"/>
              <a:t>Problèmes liés aux domaines de diffusion importants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4807003" cy="3899461"/>
          </a:xfrm>
        </p:spPr>
        <p:txBody>
          <a:bodyPr/>
          <a:lstStyle/>
          <a:p>
            <a:pPr marL="342900" indent="-342900" algn="l" rtl="0">
              <a:buFont typeface="Arial" panose="020B0604020202020204" pitchFamily="34" charset="0"/>
              <a:buChar char="•"/>
            </a:pPr>
            <a:r>
              <a:rPr lang="fr-FR" sz="1600">
                <a:solidFill>
                  <a:srgbClr val="000000"/>
                </a:solidFill>
              </a:rPr>
              <a:t>Dans ce type de domaine, les hôtes peuvent générer un nombre excessif de diffusion et ainsi avoir un impact négatif sur le réseau.</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La solution consiste à réduire la taille du réseau en créant de plus petits domaines de diffusion. C'est ce qu'on appelle le processus de création de sous-réseaux. </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l'adresse réseau 172.16.0.0 /16 ont été divisés en deux sous-réseaux de 200 utilisateurs chacun : 172.16.0.0 /24 et 172.16.1.0 /24. </a:t>
            </a:r>
          </a:p>
          <a:p>
            <a:pPr marL="342900" indent="-342900" algn="l" rtl="0">
              <a:buFont typeface="Arial" panose="020B0604020202020204" pitchFamily="34" charset="0"/>
              <a:buChar char="•"/>
            </a:pPr>
            <a:r>
              <a:rPr lang="fr-FR" sz="1600">
                <a:solidFill>
                  <a:srgbClr val="000000"/>
                </a:solidFill>
              </a:rPr>
              <a:t>Les diffusions ne sont propagées qu'au sein des domaines de diffusion plus petits. </a:t>
            </a:r>
          </a:p>
        </p:txBody>
      </p:sp>
      <p:pic>
        <p:nvPicPr>
          <p:cNvPr id="2" name="Picture 1">
            <a:extLst>
              <a:ext uri="{FF2B5EF4-FFF2-40B4-BE49-F238E27FC236}">
                <a16:creationId xmlns:a16="http://schemas.microsoft.com/office/drawing/2014/main" id="{5A7A91AF-16E4-4E33-B4E6-A586D3355209}"/>
              </a:ext>
            </a:extLst>
          </p:cNvPr>
          <p:cNvPicPr>
            <a:picLocks noChangeAspect="1"/>
          </p:cNvPicPr>
          <p:nvPr/>
        </p:nvPicPr>
        <p:blipFill>
          <a:blip r:embed="rId3"/>
          <a:stretch>
            <a:fillRect/>
          </a:stretch>
        </p:blipFill>
        <p:spPr>
          <a:xfrm>
            <a:off x="5447794" y="582072"/>
            <a:ext cx="3330224" cy="1980005"/>
          </a:xfrm>
          <a:prstGeom prst="rect">
            <a:avLst/>
          </a:prstGeom>
        </p:spPr>
      </p:pic>
      <p:pic>
        <p:nvPicPr>
          <p:cNvPr id="5" name="Picture 4">
            <a:extLst>
              <a:ext uri="{FF2B5EF4-FFF2-40B4-BE49-F238E27FC236}">
                <a16:creationId xmlns:a16="http://schemas.microsoft.com/office/drawing/2014/main" id="{65746CC1-6CFB-4882-AB1A-AEF0BB4396C4}"/>
              </a:ext>
            </a:extLst>
          </p:cNvPr>
          <p:cNvPicPr>
            <a:picLocks noChangeAspect="1"/>
          </p:cNvPicPr>
          <p:nvPr/>
        </p:nvPicPr>
        <p:blipFill>
          <a:blip r:embed="rId4"/>
          <a:stretch>
            <a:fillRect/>
          </a:stretch>
        </p:blipFill>
        <p:spPr>
          <a:xfrm>
            <a:off x="5165109" y="2791150"/>
            <a:ext cx="3802562" cy="1755763"/>
          </a:xfrm>
          <a:prstGeom prst="rect">
            <a:avLst/>
          </a:prstGeom>
        </p:spPr>
      </p:pic>
    </p:spTree>
    <p:extLst>
      <p:ext uri="{BB962C8B-B14F-4D97-AF65-F5344CB8AC3E}">
        <p14:creationId xmlns:p14="http://schemas.microsoft.com/office/powerpoint/2010/main" val="285327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Segmentation du réseau</a:t>
            </a:r>
            <a:r>
              <a:rPr lang="en-US" dirty="0"/>
              <a:t/>
            </a:r>
            <a:br>
              <a:rPr lang="en-US" dirty="0"/>
            </a:br>
            <a:r>
              <a:rPr lang="fr-FR" sz="2400"/>
              <a:t>Pourquoi créer des sous-réseaux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75431" y="722106"/>
            <a:ext cx="8280057" cy="1550058"/>
          </a:xfrm>
        </p:spPr>
        <p:txBody>
          <a:bodyPr/>
          <a:lstStyle/>
          <a:p>
            <a:pPr marL="342900" indent="-342900" algn="l" rtl="0">
              <a:buFont typeface="Arial" panose="020B0604020202020204" pitchFamily="34" charset="0"/>
              <a:buChar char="•"/>
            </a:pPr>
            <a:r>
              <a:rPr lang="fr-FR" sz="1400" dirty="0">
                <a:solidFill>
                  <a:srgbClr val="000000"/>
                </a:solidFill>
              </a:rPr>
              <a:t>La segmentation en sous-réseaux réduit le trafic global et améliore les performances réseau. </a:t>
            </a:r>
          </a:p>
          <a:p>
            <a:pPr marL="342900" indent="-342900" algn="l" rtl="0">
              <a:buFont typeface="Arial" panose="020B0604020202020204" pitchFamily="34" charset="0"/>
              <a:buChar char="•"/>
            </a:pPr>
            <a:r>
              <a:rPr lang="fr-FR" sz="1400" dirty="0">
                <a:solidFill>
                  <a:srgbClr val="000000"/>
                </a:solidFill>
              </a:rPr>
              <a:t>Elle permet également de mettre en œuvre des politiques de sécurité entre les différents sous-réseaux.</a:t>
            </a:r>
          </a:p>
          <a:p>
            <a:pPr marL="342900" indent="-342900" algn="l" rtl="0">
              <a:buFont typeface="Arial" panose="020B0604020202020204" pitchFamily="34" charset="0"/>
              <a:buChar char="•"/>
            </a:pPr>
            <a:r>
              <a:rPr lang="fr-FR" sz="1400" dirty="0">
                <a:solidFill>
                  <a:srgbClr val="000000"/>
                </a:solidFill>
              </a:rPr>
              <a:t>Le sous-réseau réduit le nombre de périphériques affectés par un trafic de diffusion anormal.</a:t>
            </a:r>
          </a:p>
          <a:p>
            <a:pPr marL="342900" indent="-342900" algn="l">
              <a:buFont typeface="Arial" panose="020B0604020202020204" pitchFamily="34" charset="0"/>
              <a:buChar char="•"/>
            </a:pPr>
            <a:endParaRPr lang="en-CA" sz="1400" dirty="0">
              <a:solidFill>
                <a:srgbClr val="000000"/>
              </a:solidFill>
            </a:endParaRPr>
          </a:p>
          <a:p>
            <a:pPr marL="342900" indent="-342900" algn="l" rtl="0">
              <a:buFont typeface="Arial" panose="020B0604020202020204" pitchFamily="34" charset="0"/>
              <a:buChar char="•"/>
            </a:pPr>
            <a:r>
              <a:rPr lang="fr-FR" sz="1400" dirty="0">
                <a:solidFill>
                  <a:srgbClr val="000000"/>
                </a:solidFill>
              </a:rPr>
              <a:t>Les sous-réseaux sont utilisés pour diverses raisons, notamment:</a:t>
            </a:r>
          </a:p>
          <a:p>
            <a:pPr marL="342900" indent="-342900" algn="l">
              <a:buFont typeface="Arial" panose="020B0604020202020204" pitchFamily="34" charset="0"/>
              <a:buChar char="•"/>
            </a:pPr>
            <a:endParaRPr lang="en-CA" sz="1400" dirty="0">
              <a:solidFill>
                <a:srgbClr val="000000"/>
              </a:solidFill>
            </a:endParaRPr>
          </a:p>
          <a:p>
            <a:pPr marL="342900" indent="-342900" algn="l">
              <a:buFont typeface="Arial" panose="020B0604020202020204" pitchFamily="34" charset="0"/>
              <a:buChar char="•"/>
            </a:pPr>
            <a:endParaRPr lang="en-US" sz="1400" dirty="0">
              <a:solidFill>
                <a:srgbClr val="000000"/>
              </a:solidFill>
            </a:endParaRPr>
          </a:p>
        </p:txBody>
      </p:sp>
      <p:sp>
        <p:nvSpPr>
          <p:cNvPr id="7" name="Rectangle 6">
            <a:extLst>
              <a:ext uri="{FF2B5EF4-FFF2-40B4-BE49-F238E27FC236}">
                <a16:creationId xmlns:a16="http://schemas.microsoft.com/office/drawing/2014/main" id="{24D8B652-544C-4DA4-843F-B9A537AD3E84}"/>
              </a:ext>
            </a:extLst>
          </p:cNvPr>
          <p:cNvSpPr/>
          <p:nvPr/>
        </p:nvSpPr>
        <p:spPr>
          <a:xfrm>
            <a:off x="375431" y="2492000"/>
            <a:ext cx="2698320" cy="1806839"/>
          </a:xfrm>
          <a:prstGeom prst="rect">
            <a:avLst/>
          </a:prstGeom>
          <a:noFill/>
          <a:ln/>
        </p:spPr>
        <p:style>
          <a:lnRef idx="1">
            <a:schemeClr val="accent5"/>
          </a:lnRef>
          <a:fillRef idx="2">
            <a:schemeClr val="accent5"/>
          </a:fillRef>
          <a:effectRef idx="1">
            <a:schemeClr val="accent5"/>
          </a:effectRef>
          <a:fontRef idx="minor">
            <a:schemeClr val="dk1"/>
          </a:fontRef>
        </p:style>
        <p:txBody>
          <a:bodyPr rtlCol="0" anchor="t"/>
          <a:lstStyle/>
          <a:p>
            <a:pPr rtl="0"/>
            <a:r>
              <a:rPr lang="fr-FR" sz="1600"/>
              <a:t>Emplacement</a:t>
            </a:r>
          </a:p>
        </p:txBody>
      </p:sp>
      <p:pic>
        <p:nvPicPr>
          <p:cNvPr id="2" name="Picture 1">
            <a:extLst>
              <a:ext uri="{FF2B5EF4-FFF2-40B4-BE49-F238E27FC236}">
                <a16:creationId xmlns:a16="http://schemas.microsoft.com/office/drawing/2014/main" id="{63D0E2D3-D553-4D04-B410-56EFCD0EF721}"/>
              </a:ext>
            </a:extLst>
          </p:cNvPr>
          <p:cNvPicPr>
            <a:picLocks noChangeAspect="1"/>
          </p:cNvPicPr>
          <p:nvPr/>
        </p:nvPicPr>
        <p:blipFill>
          <a:blip r:embed="rId3"/>
          <a:stretch>
            <a:fillRect/>
          </a:stretch>
        </p:blipFill>
        <p:spPr>
          <a:xfrm>
            <a:off x="342756" y="2914594"/>
            <a:ext cx="2789064" cy="1318328"/>
          </a:xfrm>
          <a:prstGeom prst="rect">
            <a:avLst/>
          </a:prstGeom>
        </p:spPr>
      </p:pic>
      <p:sp>
        <p:nvSpPr>
          <p:cNvPr id="8" name="Rectangle 7">
            <a:extLst>
              <a:ext uri="{FF2B5EF4-FFF2-40B4-BE49-F238E27FC236}">
                <a16:creationId xmlns:a16="http://schemas.microsoft.com/office/drawing/2014/main" id="{32CC4029-1176-45DF-9BD6-D3DC9A0400D7}"/>
              </a:ext>
            </a:extLst>
          </p:cNvPr>
          <p:cNvSpPr/>
          <p:nvPr/>
        </p:nvSpPr>
        <p:spPr>
          <a:xfrm>
            <a:off x="3342986" y="2492000"/>
            <a:ext cx="2698320" cy="2036970"/>
          </a:xfrm>
          <a:prstGeom prst="rect">
            <a:avLst/>
          </a:prstGeom>
          <a:noFill/>
          <a:ln/>
        </p:spPr>
        <p:style>
          <a:lnRef idx="1">
            <a:schemeClr val="accent5"/>
          </a:lnRef>
          <a:fillRef idx="2">
            <a:schemeClr val="accent5"/>
          </a:fillRef>
          <a:effectRef idx="1">
            <a:schemeClr val="accent5"/>
          </a:effectRef>
          <a:fontRef idx="minor">
            <a:schemeClr val="dk1"/>
          </a:fontRef>
        </p:style>
        <p:txBody>
          <a:bodyPr rtlCol="0" anchor="t"/>
          <a:lstStyle/>
          <a:p>
            <a:pPr rtl="0"/>
            <a:r>
              <a:rPr lang="fr-FR" sz="1600"/>
              <a:t>Groupe ou fonction</a:t>
            </a:r>
          </a:p>
        </p:txBody>
      </p:sp>
      <p:pic>
        <p:nvPicPr>
          <p:cNvPr id="5" name="Picture 4">
            <a:extLst>
              <a:ext uri="{FF2B5EF4-FFF2-40B4-BE49-F238E27FC236}">
                <a16:creationId xmlns:a16="http://schemas.microsoft.com/office/drawing/2014/main" id="{7332D7C8-8057-4C93-9478-2A5D8FE11E83}"/>
              </a:ext>
            </a:extLst>
          </p:cNvPr>
          <p:cNvPicPr>
            <a:picLocks noChangeAspect="1"/>
          </p:cNvPicPr>
          <p:nvPr/>
        </p:nvPicPr>
        <p:blipFill>
          <a:blip r:embed="rId4"/>
          <a:stretch>
            <a:fillRect/>
          </a:stretch>
        </p:blipFill>
        <p:spPr>
          <a:xfrm>
            <a:off x="3497358" y="2879280"/>
            <a:ext cx="2372228" cy="1571706"/>
          </a:xfrm>
          <a:prstGeom prst="rect">
            <a:avLst/>
          </a:prstGeom>
        </p:spPr>
      </p:pic>
      <p:sp>
        <p:nvSpPr>
          <p:cNvPr id="9" name="Rectangle 8">
            <a:extLst>
              <a:ext uri="{FF2B5EF4-FFF2-40B4-BE49-F238E27FC236}">
                <a16:creationId xmlns:a16="http://schemas.microsoft.com/office/drawing/2014/main" id="{38AE73D0-B95E-40DB-9C64-6AF021F99C3A}"/>
              </a:ext>
            </a:extLst>
          </p:cNvPr>
          <p:cNvSpPr/>
          <p:nvPr/>
        </p:nvSpPr>
        <p:spPr>
          <a:xfrm>
            <a:off x="6319781" y="2483461"/>
            <a:ext cx="2523186" cy="2036970"/>
          </a:xfrm>
          <a:prstGeom prst="rect">
            <a:avLst/>
          </a:prstGeom>
          <a:noFill/>
          <a:ln/>
        </p:spPr>
        <p:style>
          <a:lnRef idx="1">
            <a:schemeClr val="accent5"/>
          </a:lnRef>
          <a:fillRef idx="2">
            <a:schemeClr val="accent5"/>
          </a:fillRef>
          <a:effectRef idx="1">
            <a:schemeClr val="accent5"/>
          </a:effectRef>
          <a:fontRef idx="minor">
            <a:schemeClr val="dk1"/>
          </a:fontRef>
        </p:style>
        <p:txBody>
          <a:bodyPr rtlCol="0" anchor="t"/>
          <a:lstStyle/>
          <a:p>
            <a:pPr rtl="0"/>
            <a:r>
              <a:rPr lang="fr-FR" sz="1600"/>
              <a:t>Type de périphérique</a:t>
            </a:r>
          </a:p>
        </p:txBody>
      </p:sp>
      <p:pic>
        <p:nvPicPr>
          <p:cNvPr id="6" name="Picture 5">
            <a:extLst>
              <a:ext uri="{FF2B5EF4-FFF2-40B4-BE49-F238E27FC236}">
                <a16:creationId xmlns:a16="http://schemas.microsoft.com/office/drawing/2014/main" id="{7D853623-0268-429C-9C1F-8E5C4E0CD002}"/>
              </a:ext>
            </a:extLst>
          </p:cNvPr>
          <p:cNvPicPr>
            <a:picLocks noChangeAspect="1"/>
          </p:cNvPicPr>
          <p:nvPr/>
        </p:nvPicPr>
        <p:blipFill>
          <a:blip r:embed="rId5"/>
          <a:stretch>
            <a:fillRect/>
          </a:stretch>
        </p:blipFill>
        <p:spPr>
          <a:xfrm>
            <a:off x="6382832" y="2900796"/>
            <a:ext cx="2372228" cy="1571706"/>
          </a:xfrm>
          <a:prstGeom prst="rect">
            <a:avLst/>
          </a:prstGeom>
        </p:spPr>
      </p:pic>
    </p:spTree>
    <p:extLst>
      <p:ext uri="{BB962C8B-B14F-4D97-AF65-F5344CB8AC3E}">
        <p14:creationId xmlns:p14="http://schemas.microsoft.com/office/powerpoint/2010/main" val="89757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11.5 Segmentation un réseau IPv4 en sous-réseaux</a:t>
            </a:r>
            <a:r>
              <a:rPr lang="en-CA" dirty="0">
                <a:solidFill>
                  <a:schemeClr val="accent5">
                    <a:lumMod val="40000"/>
                    <a:lumOff val="60000"/>
                  </a:schemeClr>
                </a:solidFill>
              </a:rPr>
              <a:t/>
            </a:r>
            <a:br>
              <a:rPr lang="en-CA" dirty="0">
                <a:solidFill>
                  <a:schemeClr val="accent5">
                    <a:lumMod val="40000"/>
                    <a:lumOff val="60000"/>
                  </a:schemeClr>
                </a:solidFill>
              </a:rPr>
            </a:br>
            <a:endParaRPr lang="en-CA"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39249377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Configuration des Paramètres Initiaux du Routeur</a:t>
            </a:r>
            <a:r>
              <a:rPr lang="en-US" dirty="0"/>
              <a:t/>
            </a:r>
            <a:br>
              <a:rPr lang="en-US" dirty="0"/>
            </a:br>
            <a:r>
              <a:rPr lang="fr-FR" sz="2400"/>
              <a:t>Exemple de Configuration de Routeur de Base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855419"/>
            <a:ext cx="3135194" cy="611640"/>
          </a:xfrm>
        </p:spPr>
        <p:txBody>
          <a:bodyPr/>
          <a:lstStyle/>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500">
                <a:solidFill>
                  <a:srgbClr val="000000"/>
                </a:solidFill>
              </a:rPr>
              <a:t>Commandes pour la configuration de base du routeur sur R1.</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500">
                <a:solidFill>
                  <a:srgbClr val="000000"/>
                </a:solidFill>
              </a:rPr>
              <a:t>La configuration est enregistrée dans la NVRAM.</a:t>
            </a:r>
          </a:p>
        </p:txBody>
      </p:sp>
      <p:sp>
        <p:nvSpPr>
          <p:cNvPr id="2" name="TextBox 1">
            <a:extLst>
              <a:ext uri="{FF2B5EF4-FFF2-40B4-BE49-F238E27FC236}">
                <a16:creationId xmlns:a16="http://schemas.microsoft.com/office/drawing/2014/main" id="{ECC2C7B6-BFA0-4414-A9FD-310FB45A4012}"/>
              </a:ext>
            </a:extLst>
          </p:cNvPr>
          <p:cNvSpPr txBox="1"/>
          <p:nvPr/>
        </p:nvSpPr>
        <p:spPr>
          <a:xfrm>
            <a:off x="3818374" y="855419"/>
            <a:ext cx="4893654" cy="3600986"/>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R1 (config) # </a:t>
            </a:r>
            <a:r>
              <a:rPr lang="fr-FR" sz="1200" b="1">
                <a:solidFill>
                  <a:schemeClr val="bg1"/>
                </a:solidFill>
                <a:latin typeface="Courier New" panose="02070309020205020404" pitchFamily="49" charset="0"/>
                <a:cs typeface="Courier New" panose="02070309020205020404" pitchFamily="49" charset="0"/>
              </a:rPr>
              <a:t>hostname R1</a:t>
            </a:r>
          </a:p>
          <a:p>
            <a:pPr rtl="0"/>
            <a:r>
              <a:rPr lang="fr-FR" sz="1200">
                <a:solidFill>
                  <a:schemeClr val="bg1"/>
                </a:solidFill>
                <a:latin typeface="Courier New" panose="02070309020205020404" pitchFamily="49" charset="0"/>
                <a:cs typeface="Courier New" panose="02070309020205020404" pitchFamily="49" charset="0"/>
              </a:rPr>
              <a:t>R1(config)# </a:t>
            </a:r>
            <a:r>
              <a:rPr lang="fr-FR" sz="1200" b="1">
                <a:solidFill>
                  <a:schemeClr val="bg1"/>
                </a:solidFill>
                <a:latin typeface="Courier New" panose="02070309020205020404" pitchFamily="49" charset="0"/>
                <a:cs typeface="Courier New" panose="02070309020205020404" pitchFamily="49" charset="0"/>
              </a:rPr>
              <a:t>enable secret class</a:t>
            </a:r>
          </a:p>
          <a:p>
            <a:pPr rtl="0"/>
            <a:r>
              <a:rPr lang="fr-FR" sz="1200">
                <a:solidFill>
                  <a:schemeClr val="bg1"/>
                </a:solidFill>
                <a:latin typeface="Courier New" panose="02070309020205020404" pitchFamily="49" charset="0"/>
                <a:cs typeface="Courier New" panose="02070309020205020404" pitchFamily="49" charset="0"/>
              </a:rPr>
              <a:t>R1(config)# </a:t>
            </a:r>
            <a:r>
              <a:rPr lang="fr-FR" sz="1200" b="1">
                <a:solidFill>
                  <a:schemeClr val="bg1"/>
                </a:solidFill>
                <a:latin typeface="Courier New" panose="02070309020205020404" pitchFamily="49" charset="0"/>
                <a:cs typeface="Courier New" panose="02070309020205020404" pitchFamily="49" charset="0"/>
              </a:rPr>
              <a:t>line console 0</a:t>
            </a:r>
          </a:p>
          <a:p>
            <a:pPr rtl="0"/>
            <a:r>
              <a:rPr lang="fr-FR" sz="1200">
                <a:solidFill>
                  <a:schemeClr val="bg1"/>
                </a:solidFill>
                <a:latin typeface="Courier New" panose="02070309020205020404" pitchFamily="49" charset="0"/>
                <a:cs typeface="Courier New" panose="02070309020205020404" pitchFamily="49" charset="0"/>
              </a:rPr>
              <a:t>R1(config-line)# </a:t>
            </a:r>
            <a:r>
              <a:rPr lang="fr-FR" sz="1200" b="1">
                <a:solidFill>
                  <a:schemeClr val="bg1"/>
                </a:solidFill>
                <a:latin typeface="Courier New" panose="02070309020205020404" pitchFamily="49" charset="0"/>
                <a:cs typeface="Courier New" panose="02070309020205020404" pitchFamily="49" charset="0"/>
              </a:rPr>
              <a:t>password cisco</a:t>
            </a:r>
          </a:p>
          <a:p>
            <a:pPr rtl="0"/>
            <a:r>
              <a:rPr lang="fr-FR" sz="1200">
                <a:solidFill>
                  <a:schemeClr val="bg1"/>
                </a:solidFill>
                <a:latin typeface="Courier New" panose="02070309020205020404" pitchFamily="49" charset="0"/>
                <a:cs typeface="Courier New" panose="02070309020205020404" pitchFamily="49" charset="0"/>
              </a:rPr>
              <a:t>R1(config-line)# </a:t>
            </a:r>
            <a:r>
              <a:rPr lang="fr-FR" sz="1200" b="1">
                <a:solidFill>
                  <a:schemeClr val="bg1"/>
                </a:solidFill>
                <a:latin typeface="Courier New" panose="02070309020205020404" pitchFamily="49" charset="0"/>
                <a:cs typeface="Courier New" panose="02070309020205020404" pitchFamily="49" charset="0"/>
              </a:rPr>
              <a:t>login</a:t>
            </a:r>
          </a:p>
          <a:p>
            <a:pPr rtl="0"/>
            <a:r>
              <a:rPr lang="fr-FR" sz="1200">
                <a:solidFill>
                  <a:schemeClr val="bg1"/>
                </a:solidFill>
                <a:latin typeface="Courier New" panose="02070309020205020404" pitchFamily="49" charset="0"/>
                <a:cs typeface="Courier New" panose="02070309020205020404" pitchFamily="49" charset="0"/>
              </a:rPr>
              <a:t>R1</a:t>
            </a:r>
            <a:r>
              <a:rPr lang="fr-FR" sz="1200" b="1">
                <a:solidFill>
                  <a:schemeClr val="bg1"/>
                </a:solidFill>
                <a:latin typeface="Courier New" panose="02070309020205020404" pitchFamily="49" charset="0"/>
                <a:cs typeface="Courier New" panose="02070309020205020404" pitchFamily="49" charset="0"/>
              </a:rPr>
              <a:t>(</a:t>
            </a:r>
            <a:r>
              <a:rPr lang="fr-FR" sz="1200">
                <a:solidFill>
                  <a:schemeClr val="bg1"/>
                </a:solidFill>
                <a:latin typeface="Courier New" panose="02070309020205020404" pitchFamily="49" charset="0"/>
                <a:cs typeface="Courier New" panose="02070309020205020404" pitchFamily="49" charset="0"/>
              </a:rPr>
              <a:t>config-line)# </a:t>
            </a:r>
            <a:r>
              <a:rPr lang="fr-FR" sz="1200" b="1">
                <a:solidFill>
                  <a:schemeClr val="bg1"/>
                </a:solidFill>
                <a:latin typeface="Courier New" panose="02070309020205020404" pitchFamily="49" charset="0"/>
                <a:cs typeface="Courier New" panose="02070309020205020404" pitchFamily="49" charset="0"/>
              </a:rPr>
              <a:t>line vty 0 4</a:t>
            </a:r>
          </a:p>
          <a:p>
            <a:pPr rtl="0"/>
            <a:r>
              <a:rPr lang="fr-FR" sz="1200">
                <a:solidFill>
                  <a:schemeClr val="bg1"/>
                </a:solidFill>
                <a:latin typeface="Courier New" panose="02070309020205020404" pitchFamily="49" charset="0"/>
                <a:cs typeface="Courier New" panose="02070309020205020404" pitchFamily="49" charset="0"/>
              </a:rPr>
              <a:t>R1(config-line)# </a:t>
            </a:r>
            <a:r>
              <a:rPr lang="fr-FR" sz="1200" b="1">
                <a:solidFill>
                  <a:schemeClr val="bg1"/>
                </a:solidFill>
                <a:latin typeface="Courier New" panose="02070309020205020404" pitchFamily="49" charset="0"/>
                <a:cs typeface="Courier New" panose="02070309020205020404" pitchFamily="49" charset="0"/>
              </a:rPr>
              <a:t>password cisco</a:t>
            </a:r>
          </a:p>
          <a:p>
            <a:pPr rtl="0"/>
            <a:r>
              <a:rPr lang="fr-FR" sz="1200">
                <a:solidFill>
                  <a:schemeClr val="bg1"/>
                </a:solidFill>
                <a:latin typeface="Courier New" panose="02070309020205020404" pitchFamily="49" charset="0"/>
                <a:cs typeface="Courier New" panose="02070309020205020404" pitchFamily="49" charset="0"/>
              </a:rPr>
              <a:t>R1(config-line)# </a:t>
            </a:r>
            <a:r>
              <a:rPr lang="fr-FR" sz="1200" b="1">
                <a:solidFill>
                  <a:schemeClr val="bg1"/>
                </a:solidFill>
                <a:latin typeface="Courier New" panose="02070309020205020404" pitchFamily="49" charset="0"/>
                <a:cs typeface="Courier New" panose="02070309020205020404" pitchFamily="49" charset="0"/>
              </a:rPr>
              <a:t>login</a:t>
            </a:r>
          </a:p>
          <a:p>
            <a:pPr rtl="0"/>
            <a:r>
              <a:rPr lang="fr-FR" sz="1200">
                <a:solidFill>
                  <a:schemeClr val="bg1"/>
                </a:solidFill>
                <a:latin typeface="Courier New" panose="02070309020205020404" pitchFamily="49" charset="0"/>
                <a:cs typeface="Courier New" panose="02070309020205020404" pitchFamily="49" charset="0"/>
              </a:rPr>
              <a:t>R1(config-line)# </a:t>
            </a:r>
            <a:r>
              <a:rPr lang="fr-FR" sz="1200" b="1">
                <a:solidFill>
                  <a:schemeClr val="bg1"/>
                </a:solidFill>
                <a:latin typeface="Courier New" panose="02070309020205020404" pitchFamily="49" charset="0"/>
                <a:cs typeface="Courier New" panose="02070309020205020404" pitchFamily="49" charset="0"/>
              </a:rPr>
              <a:t>transport input ssh telnet</a:t>
            </a:r>
          </a:p>
          <a:p>
            <a:pPr rtl="0"/>
            <a:r>
              <a:rPr lang="fr-FR" sz="1200">
                <a:solidFill>
                  <a:schemeClr val="bg1"/>
                </a:solidFill>
                <a:latin typeface="Courier New" panose="02070309020205020404" pitchFamily="49" charset="0"/>
                <a:cs typeface="Courier New" panose="02070309020205020404" pitchFamily="49" charset="0"/>
              </a:rPr>
              <a:t>R1(config-line)# </a:t>
            </a:r>
            <a:r>
              <a:rPr lang="fr-FR" sz="1200" b="1">
                <a:solidFill>
                  <a:schemeClr val="bg1"/>
                </a:solidFill>
                <a:latin typeface="Courier New" panose="02070309020205020404" pitchFamily="49" charset="0"/>
                <a:cs typeface="Courier New" panose="02070309020205020404" pitchFamily="49" charset="0"/>
              </a:rPr>
              <a:t>exit</a:t>
            </a:r>
          </a:p>
          <a:p>
            <a:pPr rtl="0"/>
            <a:r>
              <a:rPr lang="fr-FR" sz="1200">
                <a:solidFill>
                  <a:schemeClr val="bg1"/>
                </a:solidFill>
                <a:latin typeface="Courier New" panose="02070309020205020404" pitchFamily="49" charset="0"/>
                <a:cs typeface="Courier New" panose="02070309020205020404" pitchFamily="49" charset="0"/>
              </a:rPr>
              <a:t>R1(config)# </a:t>
            </a:r>
            <a:r>
              <a:rPr lang="fr-FR" sz="1200" b="1">
                <a:solidFill>
                  <a:schemeClr val="bg1"/>
                </a:solidFill>
                <a:latin typeface="Courier New" panose="02070309020205020404" pitchFamily="49" charset="0"/>
                <a:cs typeface="Courier New" panose="02070309020205020404" pitchFamily="49" charset="0"/>
              </a:rPr>
              <a:t>service password encryption</a:t>
            </a:r>
          </a:p>
          <a:p>
            <a:pPr rtl="0"/>
            <a:r>
              <a:rPr lang="fr-FR" sz="1200">
                <a:solidFill>
                  <a:schemeClr val="bg1"/>
                </a:solidFill>
                <a:latin typeface="Courier New" panose="02070309020205020404" pitchFamily="49" charset="0"/>
                <a:cs typeface="Courier New" panose="02070309020205020404" pitchFamily="49" charset="0"/>
              </a:rPr>
              <a:t>R1(config)# </a:t>
            </a:r>
            <a:r>
              <a:rPr lang="fr-FR" sz="1200" b="1">
                <a:solidFill>
                  <a:schemeClr val="bg1"/>
                </a:solidFill>
                <a:latin typeface="Courier New" panose="02070309020205020404" pitchFamily="49" charset="0"/>
                <a:cs typeface="Courier New" panose="02070309020205020404" pitchFamily="49" charset="0"/>
              </a:rPr>
              <a:t>banner motd #</a:t>
            </a:r>
          </a:p>
          <a:p>
            <a:pPr rtl="0"/>
            <a:r>
              <a:rPr lang="fr-FR" sz="1200">
                <a:solidFill>
                  <a:schemeClr val="bg1"/>
                </a:solidFill>
                <a:latin typeface="Courier New" panose="02070309020205020404" pitchFamily="49" charset="0"/>
                <a:cs typeface="Courier New" panose="02070309020205020404" pitchFamily="49" charset="0"/>
              </a:rPr>
              <a:t>Enter TEXT message. End with a new line and the #</a:t>
            </a:r>
          </a:p>
          <a:p>
            <a:pPr rtl="0"/>
            <a:r>
              <a:rPr lang="fr-FR" sz="1200">
                <a:solidFill>
                  <a:schemeClr val="bg1"/>
                </a:solidFill>
                <a:latin typeface="Courier New" panose="02070309020205020404" pitchFamily="49" charset="0"/>
                <a:cs typeface="Courier New" panose="02070309020205020404" pitchFamily="49" charset="0"/>
              </a:rPr>
              <a:t>*************************************************** </a:t>
            </a:r>
          </a:p>
          <a:p>
            <a:pPr rtl="0"/>
            <a:r>
              <a:rPr lang="fr-FR" sz="1200">
                <a:solidFill>
                  <a:schemeClr val="bg1"/>
                </a:solidFill>
                <a:latin typeface="Courier New" panose="02070309020205020404" pitchFamily="49" charset="0"/>
                <a:cs typeface="Courier New" panose="02070309020205020404" pitchFamily="49" charset="0"/>
              </a:rPr>
              <a:t>WARNING: Unauthorized access is prohibited!</a:t>
            </a:r>
          </a:p>
          <a:p>
            <a:pPr rtl="0"/>
            <a:r>
              <a:rPr lang="fr-FR" sz="1200">
                <a:solidFill>
                  <a:schemeClr val="bg1"/>
                </a:solidFill>
                <a:latin typeface="Courier New" panose="02070309020205020404" pitchFamily="49" charset="0"/>
                <a:cs typeface="Courier New" panose="02070309020205020404" pitchFamily="49" charset="0"/>
              </a:rPr>
              <a:t>******************************************************</a:t>
            </a:r>
          </a:p>
          <a:p>
            <a:pPr rtl="0"/>
            <a:r>
              <a:rPr lang="fr-FR" sz="1200">
                <a:solidFill>
                  <a:schemeClr val="bg1"/>
                </a:solidFill>
                <a:latin typeface="Courier New" panose="02070309020205020404" pitchFamily="49" charset="0"/>
                <a:cs typeface="Courier New" panose="02070309020205020404" pitchFamily="49" charset="0"/>
              </a:rPr>
              <a:t>R1(config)# </a:t>
            </a:r>
            <a:r>
              <a:rPr lang="fr-FR" sz="1200" b="1">
                <a:solidFill>
                  <a:schemeClr val="bg1"/>
                </a:solidFill>
                <a:latin typeface="Courier New" panose="02070309020205020404" pitchFamily="49" charset="0"/>
                <a:cs typeface="Courier New" panose="02070309020205020404" pitchFamily="49" charset="0"/>
              </a:rPr>
              <a:t>exit</a:t>
            </a:r>
          </a:p>
          <a:p>
            <a:pPr rtl="0"/>
            <a:r>
              <a:rPr lang="fr-FR" sz="1200">
                <a:solidFill>
                  <a:schemeClr val="bg1"/>
                </a:solidFill>
                <a:latin typeface="Courier New" panose="02070309020205020404" pitchFamily="49" charset="0"/>
                <a:cs typeface="Courier New" panose="02070309020205020404" pitchFamily="49" charset="0"/>
              </a:rPr>
              <a:t>R1# </a:t>
            </a:r>
            <a:r>
              <a:rPr lang="fr-FR" sz="1200" b="1">
                <a:solidFill>
                  <a:schemeClr val="bg1"/>
                </a:solidFill>
                <a:latin typeface="Courier New" panose="02070309020205020404" pitchFamily="49" charset="0"/>
                <a:cs typeface="Courier New" panose="02070309020205020404" pitchFamily="49" charset="0"/>
              </a:rPr>
              <a:t>copy running-config startup-config</a:t>
            </a:r>
          </a:p>
          <a:p>
            <a:endParaRPr lang="en-US" sz="12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332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Segmenter un réseau IPv4 en sous-réseaux</a:t>
            </a:r>
            <a:r>
              <a:rPr lang="en-US" dirty="0"/>
              <a:t/>
            </a:r>
            <a:br>
              <a:rPr lang="en-US" dirty="0"/>
            </a:br>
            <a:r>
              <a:rPr lang="fr-FR" sz="2400"/>
              <a:t>Segmentation des réseaux à la limite d'octet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114783"/>
          </a:xfrm>
        </p:spPr>
        <p:txBody>
          <a:bodyPr/>
          <a:lstStyle/>
          <a:p>
            <a:pPr marL="342900" indent="-342900" algn="l" rtl="0">
              <a:buFont typeface="Arial" panose="020B0604020202020204" pitchFamily="34" charset="0"/>
              <a:buChar char="•"/>
            </a:pPr>
            <a:r>
              <a:rPr lang="fr-FR" sz="1600">
                <a:solidFill>
                  <a:srgbClr val="000000"/>
                </a:solidFill>
              </a:rPr>
              <a:t>Le plus simple est de segmenter les réseaux à la limite d'octet de /8, /16 et /24. </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Notez que l'utilisation de préfixes plus longs réduit le nombre d'hôtes par sous-réseau.</a:t>
            </a:r>
          </a:p>
        </p:txBody>
      </p:sp>
      <p:graphicFrame>
        <p:nvGraphicFramePr>
          <p:cNvPr id="5" name="Table 4">
            <a:extLst>
              <a:ext uri="{FF2B5EF4-FFF2-40B4-BE49-F238E27FC236}">
                <a16:creationId xmlns:a16="http://schemas.microsoft.com/office/drawing/2014/main" id="{AB61C527-BCD3-42E1-8735-11AC62583EC0}"/>
              </a:ext>
            </a:extLst>
          </p:cNvPr>
          <p:cNvGraphicFramePr>
            <a:graphicFrameLocks noGrp="1"/>
          </p:cNvGraphicFramePr>
          <p:nvPr>
            <p:extLst/>
          </p:nvPr>
        </p:nvGraphicFramePr>
        <p:xfrm>
          <a:off x="991974" y="2111017"/>
          <a:ext cx="6896100" cy="1595120"/>
        </p:xfrm>
        <a:graphic>
          <a:graphicData uri="http://schemas.openxmlformats.org/drawingml/2006/table">
            <a:tbl>
              <a:tblPr firstRow="1" bandRow="1">
                <a:tableStyleId>{5C22544A-7EE6-4342-B048-85BDC9FD1C3A}</a:tableStyleId>
              </a:tblPr>
              <a:tblGrid>
                <a:gridCol w="1103376">
                  <a:extLst>
                    <a:ext uri="{9D8B030D-6E8A-4147-A177-3AD203B41FA5}">
                      <a16:colId xmlns:a16="http://schemas.microsoft.com/office/drawing/2014/main" val="401309278"/>
                    </a:ext>
                  </a:extLst>
                </a:gridCol>
                <a:gridCol w="1215438">
                  <a:extLst>
                    <a:ext uri="{9D8B030D-6E8A-4147-A177-3AD203B41FA5}">
                      <a16:colId xmlns:a16="http://schemas.microsoft.com/office/drawing/2014/main" val="1282189193"/>
                    </a:ext>
                  </a:extLst>
                </a:gridCol>
                <a:gridCol w="3473910">
                  <a:extLst>
                    <a:ext uri="{9D8B030D-6E8A-4147-A177-3AD203B41FA5}">
                      <a16:colId xmlns:a16="http://schemas.microsoft.com/office/drawing/2014/main" val="2307218981"/>
                    </a:ext>
                  </a:extLst>
                </a:gridCol>
                <a:gridCol w="1103376">
                  <a:extLst>
                    <a:ext uri="{9D8B030D-6E8A-4147-A177-3AD203B41FA5}">
                      <a16:colId xmlns:a16="http://schemas.microsoft.com/office/drawing/2014/main" val="1338141003"/>
                    </a:ext>
                  </a:extLst>
                </a:gridCol>
              </a:tblGrid>
              <a:tr h="370840">
                <a:tc>
                  <a:txBody>
                    <a:bodyPr/>
                    <a:lstStyle/>
                    <a:p>
                      <a:pPr algn="l" rtl="0" fontAlgn="ctr"/>
                      <a:r>
                        <a:rPr lang="fr-FR" sz="1100" b="1">
                          <a:effectLst/>
                        </a:rPr>
                        <a:t>Longueur de préfixe</a:t>
                      </a:r>
                    </a:p>
                  </a:txBody>
                  <a:tcPr marL="31750" marR="31750" marT="31750" marB="31750" anchor="ctr"/>
                </a:tc>
                <a:tc>
                  <a:txBody>
                    <a:bodyPr/>
                    <a:lstStyle/>
                    <a:p>
                      <a:pPr algn="l" rtl="0" fontAlgn="ctr"/>
                      <a:r>
                        <a:rPr lang="fr-FR" sz="1100" b="1">
                          <a:effectLst/>
                        </a:rPr>
                        <a:t>Masque de sous-réseau</a:t>
                      </a:r>
                    </a:p>
                  </a:txBody>
                  <a:tcPr marL="31750" marR="31750" marT="31750" marB="31750" anchor="ctr"/>
                </a:tc>
                <a:tc>
                  <a:txBody>
                    <a:bodyPr/>
                    <a:lstStyle/>
                    <a:p>
                      <a:pPr algn="l" rtl="0" fontAlgn="ctr"/>
                      <a:r>
                        <a:rPr lang="fr-FR" sz="1100" b="1">
                          <a:effectLst/>
                        </a:rPr>
                        <a:t>Masque de sous-réseau (binaire) (n= réseau, h= hôte)</a:t>
                      </a:r>
                    </a:p>
                  </a:txBody>
                  <a:tcPr marL="31750" marR="31750" marT="31750" marB="31750" anchor="ctr"/>
                </a:tc>
                <a:tc>
                  <a:txBody>
                    <a:bodyPr/>
                    <a:lstStyle/>
                    <a:p>
                      <a:pPr algn="l" rtl="0" fontAlgn="ctr"/>
                      <a:r>
                        <a:rPr lang="fr-FR" sz="1100" b="1">
                          <a:effectLst/>
                        </a:rPr>
                        <a:t>Nombre d'hôtes</a:t>
                      </a:r>
                    </a:p>
                  </a:txBody>
                  <a:tcPr marL="31750" marR="31750" marT="31750" marB="31750" anchor="ctr"/>
                </a:tc>
                <a:extLst>
                  <a:ext uri="{0D108BD9-81ED-4DB2-BD59-A6C34878D82A}">
                    <a16:rowId xmlns:a16="http://schemas.microsoft.com/office/drawing/2014/main" val="400614944"/>
                  </a:ext>
                </a:extLst>
              </a:tr>
              <a:tr h="370840">
                <a:tc>
                  <a:txBody>
                    <a:bodyPr/>
                    <a:lstStyle/>
                    <a:p>
                      <a:pPr rtl="0" fontAlgn="ctr"/>
                      <a:r>
                        <a:rPr lang="fr-FR" sz="1100" b="1">
                          <a:effectLst/>
                        </a:rPr>
                        <a:t>/8</a:t>
                      </a:r>
                    </a:p>
                  </a:txBody>
                  <a:tcPr marL="31750" marR="31750" marT="31750" marB="31750" anchor="ctr"/>
                </a:tc>
                <a:tc>
                  <a:txBody>
                    <a:bodyPr/>
                    <a:lstStyle/>
                    <a:p>
                      <a:pPr rtl="0" fontAlgn="ctr"/>
                      <a:r>
                        <a:rPr lang="fr-FR" sz="1100" b="1">
                          <a:effectLst/>
                        </a:rPr>
                        <a:t>255</a:t>
                      </a:r>
                      <a:r>
                        <a:rPr lang="fr-FR" sz="1100" b="0">
                          <a:effectLst/>
                        </a:rPr>
                        <a:t>.0.0.0</a:t>
                      </a:r>
                    </a:p>
                  </a:txBody>
                  <a:tcPr marL="31750" marR="31750" marT="31750" marB="31750" anchor="ctr"/>
                </a:tc>
                <a:tc>
                  <a:txBody>
                    <a:bodyPr/>
                    <a:lstStyle/>
                    <a:p>
                      <a:pPr rtl="0" fontAlgn="ctr"/>
                      <a:r>
                        <a:rPr lang="fr-FR" sz="1100" b="1">
                          <a:effectLst/>
                          <a:latin typeface="Courier New" panose="02070309020205020404" pitchFamily="49" charset="0"/>
                          <a:cs typeface="Courier New" panose="02070309020205020404" pitchFamily="49" charset="0"/>
                        </a:rPr>
                        <a:t>nnnnnnnn</a:t>
                      </a:r>
                      <a:r>
                        <a:rPr lang="fr-FR" sz="1100" b="0">
                          <a:effectLst/>
                          <a:latin typeface="Courier New" panose="02070309020205020404" pitchFamily="49" charset="0"/>
                          <a:cs typeface="Courier New" panose="02070309020205020404" pitchFamily="49" charset="0"/>
                        </a:rPr>
                        <a:t>.hhhhhhhh.hhhhhhhh.hhhhhhhh </a:t>
                      </a:r>
                      <a:r>
                        <a:rPr lang="en-CA" sz="1100" b="0" dirty="0">
                          <a:effectLst/>
                          <a:latin typeface="Courier New" panose="02070309020205020404" pitchFamily="49" charset="0"/>
                          <a:cs typeface="Courier New" panose="02070309020205020404" pitchFamily="49" charset="0"/>
                        </a:rPr>
                        <a:t/>
                      </a:r>
                      <a:br>
                        <a:rPr lang="en-CA" sz="1100" b="0" dirty="0">
                          <a:effectLst/>
                          <a:latin typeface="Courier New" panose="02070309020205020404" pitchFamily="49" charset="0"/>
                          <a:cs typeface="Courier New" panose="02070309020205020404" pitchFamily="49" charset="0"/>
                        </a:rPr>
                      </a:br>
                      <a:r>
                        <a:rPr lang="fr-FR" sz="1100" b="1">
                          <a:effectLst/>
                          <a:latin typeface="Courier New" panose="02070309020205020404" pitchFamily="49" charset="0"/>
                          <a:cs typeface="Courier New" panose="02070309020205020404" pitchFamily="49" charset="0"/>
                        </a:rPr>
                        <a:t>11111111</a:t>
                      </a:r>
                      <a:r>
                        <a:rPr lang="fr-FR" sz="1100" b="0">
                          <a:effectLst/>
                          <a:latin typeface="Courier New" panose="02070309020205020404" pitchFamily="49" charset="0"/>
                          <a:cs typeface="Courier New" panose="02070309020205020404" pitchFamily="49" charset="0"/>
                        </a:rPr>
                        <a:t>.00000000.00000000.00000000</a:t>
                      </a:r>
                    </a:p>
                  </a:txBody>
                  <a:tcPr marL="31750" marR="31750" marT="31750" marB="31750" anchor="ctr"/>
                </a:tc>
                <a:tc>
                  <a:txBody>
                    <a:bodyPr/>
                    <a:lstStyle/>
                    <a:p>
                      <a:pPr rtl="0" fontAlgn="ctr"/>
                      <a:r>
                        <a:rPr lang="fr-FR" sz="1000" b="0">
                          <a:effectLst/>
                        </a:rPr>
                        <a:t>16777214</a:t>
                      </a:r>
                    </a:p>
                  </a:txBody>
                  <a:tcPr marL="31750" marR="31750" marT="31750" marB="31750" anchor="ctr"/>
                </a:tc>
                <a:extLst>
                  <a:ext uri="{0D108BD9-81ED-4DB2-BD59-A6C34878D82A}">
                    <a16:rowId xmlns:a16="http://schemas.microsoft.com/office/drawing/2014/main" val="2637917206"/>
                  </a:ext>
                </a:extLst>
              </a:tr>
              <a:tr h="370840">
                <a:tc>
                  <a:txBody>
                    <a:bodyPr/>
                    <a:lstStyle/>
                    <a:p>
                      <a:pPr rtl="0" fontAlgn="ctr"/>
                      <a:r>
                        <a:rPr lang="fr-FR" sz="1100" b="1">
                          <a:effectLst/>
                        </a:rPr>
                        <a:t>/16</a:t>
                      </a:r>
                    </a:p>
                  </a:txBody>
                  <a:tcPr marL="31750" marR="31750" marT="31750" marB="31750" anchor="ctr"/>
                </a:tc>
                <a:tc>
                  <a:txBody>
                    <a:bodyPr/>
                    <a:lstStyle/>
                    <a:p>
                      <a:pPr rtl="0" fontAlgn="ctr"/>
                      <a:r>
                        <a:rPr lang="fr-FR" sz="1100" b="1">
                          <a:effectLst/>
                        </a:rPr>
                        <a:t>255.255</a:t>
                      </a:r>
                      <a:r>
                        <a:rPr lang="fr-FR" sz="1100" b="0">
                          <a:effectLst/>
                        </a:rPr>
                        <a:t>.0.0</a:t>
                      </a:r>
                    </a:p>
                  </a:txBody>
                  <a:tcPr marL="31750" marR="31750" marT="31750" marB="31750" anchor="ctr"/>
                </a:tc>
                <a:tc>
                  <a:txBody>
                    <a:bodyPr/>
                    <a:lstStyle/>
                    <a:p>
                      <a:pPr rtl="0" fontAlgn="ctr"/>
                      <a:r>
                        <a:rPr lang="fr-FR" sz="1100" b="1">
                          <a:effectLst/>
                          <a:latin typeface="Courier New" panose="02070309020205020404" pitchFamily="49" charset="0"/>
                          <a:cs typeface="Courier New" panose="02070309020205020404" pitchFamily="49" charset="0"/>
                        </a:rPr>
                        <a:t>nnnnnnnn.nnnnnnnn</a:t>
                      </a:r>
                      <a:r>
                        <a:rPr lang="fr-FR" sz="1100" b="0">
                          <a:effectLst/>
                          <a:latin typeface="Courier New" panose="02070309020205020404" pitchFamily="49" charset="0"/>
                          <a:cs typeface="Courier New" panose="02070309020205020404" pitchFamily="49" charset="0"/>
                        </a:rPr>
                        <a:t>.hhhhhhhh.hhhhhhhh </a:t>
                      </a:r>
                      <a:r>
                        <a:rPr lang="en-CA" sz="1100" b="0" dirty="0">
                          <a:effectLst/>
                          <a:latin typeface="Courier New" panose="02070309020205020404" pitchFamily="49" charset="0"/>
                          <a:cs typeface="Courier New" panose="02070309020205020404" pitchFamily="49" charset="0"/>
                        </a:rPr>
                        <a:t/>
                      </a:r>
                      <a:br>
                        <a:rPr lang="en-CA" sz="1100" b="0" dirty="0">
                          <a:effectLst/>
                          <a:latin typeface="Courier New" panose="02070309020205020404" pitchFamily="49" charset="0"/>
                          <a:cs typeface="Courier New" panose="02070309020205020404" pitchFamily="49" charset="0"/>
                        </a:rPr>
                      </a:br>
                      <a:r>
                        <a:rPr lang="fr-FR" sz="1100" b="1">
                          <a:effectLst/>
                          <a:latin typeface="Courier New" panose="02070309020205020404" pitchFamily="49" charset="0"/>
                          <a:cs typeface="Courier New" panose="02070309020205020404" pitchFamily="49" charset="0"/>
                        </a:rPr>
                        <a:t>11111111.11111111</a:t>
                      </a:r>
                      <a:r>
                        <a:rPr lang="fr-FR" sz="1100" b="0">
                          <a:effectLst/>
                          <a:latin typeface="Courier New" panose="02070309020205020404" pitchFamily="49" charset="0"/>
                          <a:cs typeface="Courier New" panose="02070309020205020404" pitchFamily="49" charset="0"/>
                        </a:rPr>
                        <a:t>.00000000.00000000</a:t>
                      </a:r>
                    </a:p>
                  </a:txBody>
                  <a:tcPr marL="31750" marR="31750" marT="31750" marB="31750" anchor="ctr"/>
                </a:tc>
                <a:tc>
                  <a:txBody>
                    <a:bodyPr/>
                    <a:lstStyle/>
                    <a:p>
                      <a:pPr rtl="0" fontAlgn="ctr"/>
                      <a:r>
                        <a:rPr lang="fr-FR" sz="1000" b="0">
                          <a:effectLst/>
                        </a:rPr>
                        <a:t>65534</a:t>
                      </a:r>
                    </a:p>
                  </a:txBody>
                  <a:tcPr marL="31750" marR="31750" marT="31750" marB="31750" anchor="ctr"/>
                </a:tc>
                <a:extLst>
                  <a:ext uri="{0D108BD9-81ED-4DB2-BD59-A6C34878D82A}">
                    <a16:rowId xmlns:a16="http://schemas.microsoft.com/office/drawing/2014/main" val="1750285378"/>
                  </a:ext>
                </a:extLst>
              </a:tr>
              <a:tr h="370840">
                <a:tc>
                  <a:txBody>
                    <a:bodyPr/>
                    <a:lstStyle/>
                    <a:p>
                      <a:pPr rtl="0" fontAlgn="ctr"/>
                      <a:r>
                        <a:rPr lang="fr-FR" sz="1100" b="1">
                          <a:effectLst/>
                        </a:rPr>
                        <a:t>/24</a:t>
                      </a:r>
                    </a:p>
                  </a:txBody>
                  <a:tcPr marL="31750" marR="31750" marT="31750" marB="31750" anchor="ctr"/>
                </a:tc>
                <a:tc>
                  <a:txBody>
                    <a:bodyPr/>
                    <a:lstStyle/>
                    <a:p>
                      <a:pPr rtl="0" fontAlgn="ctr"/>
                      <a:r>
                        <a:rPr lang="fr-FR" sz="1100" b="1">
                          <a:effectLst/>
                        </a:rPr>
                        <a:t>255.255.255</a:t>
                      </a:r>
                      <a:r>
                        <a:rPr lang="fr-FR" sz="1100" b="0">
                          <a:effectLst/>
                        </a:rPr>
                        <a:t>.0</a:t>
                      </a:r>
                    </a:p>
                  </a:txBody>
                  <a:tcPr marL="31750" marR="31750" marT="31750" marB="31750" anchor="ctr"/>
                </a:tc>
                <a:tc>
                  <a:txBody>
                    <a:bodyPr/>
                    <a:lstStyle/>
                    <a:p>
                      <a:pPr rtl="0" fontAlgn="ctr"/>
                      <a:r>
                        <a:rPr lang="fr-FR" sz="1100" b="1">
                          <a:effectLst/>
                          <a:latin typeface="Courier New" panose="02070309020205020404" pitchFamily="49" charset="0"/>
                          <a:cs typeface="Courier New" panose="02070309020205020404" pitchFamily="49" charset="0"/>
                        </a:rPr>
                        <a:t>nnnnnnnn.nnnnnnnn</a:t>
                      </a:r>
                      <a:r>
                        <a:rPr lang="fr-FR" sz="1100" b="0">
                          <a:effectLst/>
                          <a:latin typeface="Courier New" panose="02070309020205020404" pitchFamily="49" charset="0"/>
                          <a:cs typeface="Courier New" panose="02070309020205020404" pitchFamily="49" charset="0"/>
                        </a:rPr>
                        <a:t>.</a:t>
                      </a:r>
                      <a:r>
                        <a:rPr lang="fr-FR" sz="1100" b="1">
                          <a:effectLst/>
                          <a:latin typeface="Courier New" panose="02070309020205020404" pitchFamily="49" charset="0"/>
                          <a:cs typeface="Courier New" panose="02070309020205020404" pitchFamily="49" charset="0"/>
                        </a:rPr>
                        <a:t>nnnnnnnn</a:t>
                      </a:r>
                      <a:r>
                        <a:rPr lang="fr-FR" sz="1100" b="0">
                          <a:effectLst/>
                          <a:latin typeface="Courier New" panose="02070309020205020404" pitchFamily="49" charset="0"/>
                          <a:cs typeface="Courier New" panose="02070309020205020404" pitchFamily="49" charset="0"/>
                        </a:rPr>
                        <a:t>.hhhhhhhh </a:t>
                      </a:r>
                      <a:r>
                        <a:rPr lang="en-CA" sz="1100" b="0" dirty="0">
                          <a:effectLst/>
                          <a:latin typeface="Courier New" panose="02070309020205020404" pitchFamily="49" charset="0"/>
                          <a:cs typeface="Courier New" panose="02070309020205020404" pitchFamily="49" charset="0"/>
                        </a:rPr>
                        <a:t/>
                      </a:r>
                      <a:br>
                        <a:rPr lang="en-CA" sz="1100" b="0" dirty="0">
                          <a:effectLst/>
                          <a:latin typeface="Courier New" panose="02070309020205020404" pitchFamily="49" charset="0"/>
                          <a:cs typeface="Courier New" panose="02070309020205020404" pitchFamily="49" charset="0"/>
                        </a:rPr>
                      </a:br>
                      <a:r>
                        <a:rPr lang="fr-FR" sz="1100" b="1">
                          <a:effectLst/>
                          <a:latin typeface="Courier New" panose="02070309020205020404" pitchFamily="49" charset="0"/>
                          <a:cs typeface="Courier New" panose="02070309020205020404" pitchFamily="49" charset="0"/>
                        </a:rPr>
                        <a:t>11111111.11111111.11111111</a:t>
                      </a:r>
                      <a:r>
                        <a:rPr lang="fr-FR" sz="11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rtl="0" fontAlgn="ctr"/>
                      <a:r>
                        <a:rPr lang="fr-FR" sz="1000" b="0">
                          <a:effectLst/>
                        </a:rPr>
                        <a:t>254</a:t>
                      </a:r>
                    </a:p>
                  </a:txBody>
                  <a:tcPr marL="31750" marR="31750" marT="31750" marB="31750" anchor="ctr"/>
                </a:tc>
                <a:extLst>
                  <a:ext uri="{0D108BD9-81ED-4DB2-BD59-A6C34878D82A}">
                    <a16:rowId xmlns:a16="http://schemas.microsoft.com/office/drawing/2014/main" val="2444667633"/>
                  </a:ext>
                </a:extLst>
              </a:tr>
            </a:tbl>
          </a:graphicData>
        </a:graphic>
      </p:graphicFrame>
    </p:spTree>
    <p:extLst>
      <p:ext uri="{BB962C8B-B14F-4D97-AF65-F5344CB8AC3E}">
        <p14:creationId xmlns:p14="http://schemas.microsoft.com/office/powerpoint/2010/main" val="16549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Segmenter un réseau IPv4 en sous-réseaux</a:t>
            </a:r>
            <a:r>
              <a:rPr lang="en-US" dirty="0"/>
              <a:t/>
            </a:r>
            <a:br>
              <a:rPr lang="en-US" dirty="0"/>
            </a:br>
            <a:r>
              <a:rPr lang="fr-FR" sz="2400"/>
              <a:t> Création de sous-réseaux au niveau de la limite d'octet (suite)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57200" y="709611"/>
            <a:ext cx="8280057" cy="362511"/>
          </a:xfrm>
        </p:spPr>
        <p:txBody>
          <a:bodyPr/>
          <a:lstStyle/>
          <a:p>
            <a:pPr marL="342900" indent="-342900" algn="l" rtl="0">
              <a:buFont typeface="Arial" panose="020B0604020202020204" pitchFamily="34" charset="0"/>
              <a:buChar char="•"/>
            </a:pPr>
            <a:r>
              <a:rPr lang="fr-FR" sz="1400" dirty="0">
                <a:solidFill>
                  <a:srgbClr val="000000"/>
                </a:solidFill>
              </a:rPr>
              <a:t>Dans le premier tableau 10.0.0.0/8 est </a:t>
            </a:r>
            <a:r>
              <a:rPr lang="fr-FR" sz="1400" dirty="0" smtClean="0">
                <a:solidFill>
                  <a:srgbClr val="000000"/>
                </a:solidFill>
              </a:rPr>
              <a:t>divisé en sous-réseau </a:t>
            </a:r>
            <a:r>
              <a:rPr lang="fr-FR" sz="1400" dirty="0">
                <a:solidFill>
                  <a:srgbClr val="000000"/>
                </a:solidFill>
              </a:rPr>
              <a:t>en utilisant /16 et dans le deuxième tableau, un masque /24.</a:t>
            </a:r>
          </a:p>
        </p:txBody>
      </p:sp>
      <p:graphicFrame>
        <p:nvGraphicFramePr>
          <p:cNvPr id="2" name="Table 1">
            <a:extLst>
              <a:ext uri="{FF2B5EF4-FFF2-40B4-BE49-F238E27FC236}">
                <a16:creationId xmlns:a16="http://schemas.microsoft.com/office/drawing/2014/main" id="{61270C55-FA5F-44D6-BE83-71DEA8A80121}"/>
              </a:ext>
            </a:extLst>
          </p:cNvPr>
          <p:cNvGraphicFramePr>
            <a:graphicFrameLocks noGrp="1"/>
          </p:cNvGraphicFramePr>
          <p:nvPr>
            <p:extLst/>
          </p:nvPr>
        </p:nvGraphicFramePr>
        <p:xfrm>
          <a:off x="457200" y="1246211"/>
          <a:ext cx="3870960" cy="3587480"/>
        </p:xfrm>
        <a:graphic>
          <a:graphicData uri="http://schemas.openxmlformats.org/drawingml/2006/table">
            <a:tbl>
              <a:tblPr firstRow="1" bandRow="1">
                <a:tableStyleId>{5C22544A-7EE6-4342-B048-85BDC9FD1C3A}</a:tableStyleId>
              </a:tblPr>
              <a:tblGrid>
                <a:gridCol w="1116314">
                  <a:extLst>
                    <a:ext uri="{9D8B030D-6E8A-4147-A177-3AD203B41FA5}">
                      <a16:colId xmlns:a16="http://schemas.microsoft.com/office/drawing/2014/main" val="1832368472"/>
                    </a:ext>
                  </a:extLst>
                </a:gridCol>
                <a:gridCol w="1741186">
                  <a:extLst>
                    <a:ext uri="{9D8B030D-6E8A-4147-A177-3AD203B41FA5}">
                      <a16:colId xmlns:a16="http://schemas.microsoft.com/office/drawing/2014/main" val="3133033927"/>
                    </a:ext>
                  </a:extLst>
                </a:gridCol>
                <a:gridCol w="1013460">
                  <a:extLst>
                    <a:ext uri="{9D8B030D-6E8A-4147-A177-3AD203B41FA5}">
                      <a16:colId xmlns:a16="http://schemas.microsoft.com/office/drawing/2014/main" val="1854765229"/>
                    </a:ext>
                  </a:extLst>
                </a:gridCol>
              </a:tblGrid>
              <a:tr h="409211">
                <a:tc>
                  <a:txBody>
                    <a:bodyPr/>
                    <a:lstStyle/>
                    <a:p>
                      <a:pPr algn="l" rtl="0" fontAlgn="ctr"/>
                      <a:r>
                        <a:rPr lang="fr-FR" sz="1000" b="1">
                          <a:effectLst/>
                        </a:rPr>
                        <a:t>Adresse de sous-réseau</a:t>
                      </a:r>
                      <a:r>
                        <a:rPr lang="en-CA" sz="1000" b="1" dirty="0">
                          <a:effectLst/>
                        </a:rPr>
                        <a:t/>
                      </a:r>
                      <a:br>
                        <a:rPr lang="en-CA" sz="1000" b="1" dirty="0">
                          <a:effectLst/>
                        </a:rPr>
                      </a:br>
                      <a:r>
                        <a:rPr lang="fr-FR" sz="1000" b="0">
                          <a:effectLst/>
                        </a:rPr>
                        <a:t>(256 sous-réseaux possibles)</a:t>
                      </a:r>
                    </a:p>
                  </a:txBody>
                  <a:tcPr marL="31750" marR="31750" marT="31750" marB="31750" anchor="ctr"/>
                </a:tc>
                <a:tc>
                  <a:txBody>
                    <a:bodyPr/>
                    <a:lstStyle/>
                    <a:p>
                      <a:pPr algn="l" rtl="0" fontAlgn="ctr"/>
                      <a:r>
                        <a:rPr lang="fr-FR" sz="1000" b="1">
                          <a:effectLst/>
                        </a:rPr>
                        <a:t>Plage d'hôtes</a:t>
                      </a:r>
                      <a:r>
                        <a:rPr lang="en-CA" sz="1000" b="1" dirty="0">
                          <a:effectLst/>
                        </a:rPr>
                        <a:t/>
                      </a:r>
                      <a:br>
                        <a:rPr lang="en-CA" sz="1000" b="1" dirty="0">
                          <a:effectLst/>
                        </a:rPr>
                      </a:br>
                      <a:r>
                        <a:rPr lang="fr-FR" sz="1000" b="0">
                          <a:effectLst/>
                        </a:rPr>
                        <a:t>(65534 hôtes possibles par sous-réseau)</a:t>
                      </a:r>
                    </a:p>
                  </a:txBody>
                  <a:tcPr marL="31750" marR="31750" marT="31750" marB="31750" anchor="ctr"/>
                </a:tc>
                <a:tc>
                  <a:txBody>
                    <a:bodyPr/>
                    <a:lstStyle/>
                    <a:p>
                      <a:pPr algn="l" rtl="0" fontAlgn="ctr"/>
                      <a:r>
                        <a:rPr lang="fr-FR" sz="1000" b="1">
                          <a:effectLst/>
                        </a:rPr>
                        <a:t>Diffusion</a:t>
                      </a:r>
                    </a:p>
                  </a:txBody>
                  <a:tcPr marL="31750" marR="31750" marT="31750" marB="31750" anchor="ctr"/>
                </a:tc>
                <a:extLst>
                  <a:ext uri="{0D108BD9-81ED-4DB2-BD59-A6C34878D82A}">
                    <a16:rowId xmlns:a16="http://schemas.microsoft.com/office/drawing/2014/main" val="3621925027"/>
                  </a:ext>
                </a:extLst>
              </a:tr>
              <a:tr h="291438">
                <a:tc>
                  <a:txBody>
                    <a:bodyPr/>
                    <a:lstStyle/>
                    <a:p>
                      <a:pPr rtl="0" fontAlgn="ctr"/>
                      <a:r>
                        <a:rPr lang="fr-FR" sz="1000" b="1">
                          <a:effectLst/>
                        </a:rPr>
                        <a:t>10.0</a:t>
                      </a:r>
                      <a:r>
                        <a:rPr lang="fr-FR" sz="1000" b="0">
                          <a:effectLst/>
                        </a:rPr>
                        <a:t>.0.0</a:t>
                      </a:r>
                      <a:r>
                        <a:rPr lang="fr-FR" sz="1000" b="1">
                          <a:effectLst/>
                        </a:rPr>
                        <a:t>/16</a:t>
                      </a:r>
                    </a:p>
                  </a:txBody>
                  <a:tcPr marL="31750" marR="31750" marT="31750" marB="31750" anchor="ctr"/>
                </a:tc>
                <a:tc>
                  <a:txBody>
                    <a:bodyPr/>
                    <a:lstStyle/>
                    <a:p>
                      <a:pPr rtl="0" fontAlgn="ctr"/>
                      <a:r>
                        <a:rPr lang="fr-FR" sz="1000" b="1">
                          <a:effectLst/>
                        </a:rPr>
                        <a:t>10.0</a:t>
                      </a:r>
                      <a:r>
                        <a:rPr lang="fr-FR" sz="1000" b="0">
                          <a:effectLst/>
                        </a:rPr>
                        <a:t>.0.1 - </a:t>
                      </a:r>
                      <a:r>
                        <a:rPr lang="fr-FR" sz="1000" b="1">
                          <a:effectLst/>
                        </a:rPr>
                        <a:t>10.0</a:t>
                      </a:r>
                      <a:r>
                        <a:rPr lang="fr-FR" sz="1000" b="0">
                          <a:effectLst/>
                        </a:rPr>
                        <a:t>.255.254 </a:t>
                      </a:r>
                    </a:p>
                  </a:txBody>
                  <a:tcPr marL="31750" marR="31750" marT="31750" marB="31750" anchor="ctr"/>
                </a:tc>
                <a:tc>
                  <a:txBody>
                    <a:bodyPr/>
                    <a:lstStyle/>
                    <a:p>
                      <a:pPr rtl="0" fontAlgn="ctr"/>
                      <a:r>
                        <a:rPr lang="fr-FR" sz="1000" b="1">
                          <a:effectLst/>
                        </a:rPr>
                        <a:t>10.0</a:t>
                      </a:r>
                      <a:r>
                        <a:rPr lang="fr-FR" sz="1000" b="0">
                          <a:effectLst/>
                        </a:rPr>
                        <a:t>.255.255</a:t>
                      </a:r>
                    </a:p>
                  </a:txBody>
                  <a:tcPr marL="31750" marR="31750" marT="31750" marB="31750" anchor="ctr"/>
                </a:tc>
                <a:extLst>
                  <a:ext uri="{0D108BD9-81ED-4DB2-BD59-A6C34878D82A}">
                    <a16:rowId xmlns:a16="http://schemas.microsoft.com/office/drawing/2014/main" val="2643493669"/>
                  </a:ext>
                </a:extLst>
              </a:tr>
              <a:tr h="291438">
                <a:tc>
                  <a:txBody>
                    <a:bodyPr/>
                    <a:lstStyle/>
                    <a:p>
                      <a:pPr rtl="0" fontAlgn="ctr"/>
                      <a:r>
                        <a:rPr lang="fr-FR" sz="1000" b="1">
                          <a:effectLst/>
                        </a:rPr>
                        <a:t>10.1.</a:t>
                      </a:r>
                      <a:r>
                        <a:rPr lang="fr-FR" sz="1000" b="0">
                          <a:effectLst/>
                        </a:rPr>
                        <a:t>0,0</a:t>
                      </a:r>
                      <a:r>
                        <a:rPr lang="fr-FR" sz="1000" b="1">
                          <a:effectLst/>
                        </a:rPr>
                        <a:t>/16</a:t>
                      </a:r>
                    </a:p>
                  </a:txBody>
                  <a:tcPr marL="31750" marR="31750" marT="31750" marB="31750" anchor="ctr"/>
                </a:tc>
                <a:tc>
                  <a:txBody>
                    <a:bodyPr/>
                    <a:lstStyle/>
                    <a:p>
                      <a:pPr rtl="0" fontAlgn="ctr"/>
                      <a:r>
                        <a:rPr lang="fr-FR" sz="1000" b="1">
                          <a:effectLst/>
                        </a:rPr>
                        <a:t>10,1</a:t>
                      </a:r>
                      <a:r>
                        <a:rPr lang="fr-FR" sz="1000" b="0">
                          <a:effectLst/>
                        </a:rPr>
                        <a:t>.0.1 - </a:t>
                      </a:r>
                      <a:r>
                        <a:rPr lang="fr-FR" sz="1000" b="1">
                          <a:effectLst/>
                        </a:rPr>
                        <a:t>10,1</a:t>
                      </a:r>
                      <a:r>
                        <a:rPr lang="fr-FR" sz="1000" b="0">
                          <a:effectLst/>
                        </a:rPr>
                        <a:t>.255.254 </a:t>
                      </a:r>
                    </a:p>
                  </a:txBody>
                  <a:tcPr marL="31750" marR="31750" marT="31750" marB="31750" anchor="ctr"/>
                </a:tc>
                <a:tc>
                  <a:txBody>
                    <a:bodyPr/>
                    <a:lstStyle/>
                    <a:p>
                      <a:pPr rtl="0" fontAlgn="ctr"/>
                      <a:r>
                        <a:rPr lang="fr-FR" sz="1000" b="1">
                          <a:effectLst/>
                        </a:rPr>
                        <a:t>10.1</a:t>
                      </a:r>
                      <a:r>
                        <a:rPr lang="fr-FR" sz="1000" b="0">
                          <a:effectLst/>
                        </a:rPr>
                        <a:t>.255.255</a:t>
                      </a:r>
                    </a:p>
                  </a:txBody>
                  <a:tcPr marL="31750" marR="31750" marT="31750" marB="31750" anchor="ctr"/>
                </a:tc>
                <a:extLst>
                  <a:ext uri="{0D108BD9-81ED-4DB2-BD59-A6C34878D82A}">
                    <a16:rowId xmlns:a16="http://schemas.microsoft.com/office/drawing/2014/main" val="1459356146"/>
                  </a:ext>
                </a:extLst>
              </a:tr>
              <a:tr h="291438">
                <a:tc>
                  <a:txBody>
                    <a:bodyPr/>
                    <a:lstStyle/>
                    <a:p>
                      <a:pPr rtl="0" fontAlgn="ctr"/>
                      <a:r>
                        <a:rPr lang="fr-FR" sz="1000" b="1">
                          <a:effectLst/>
                        </a:rPr>
                        <a:t>10.2</a:t>
                      </a:r>
                      <a:r>
                        <a:rPr lang="fr-FR" sz="1000" b="0">
                          <a:effectLst/>
                        </a:rPr>
                        <a:t>.0.0</a:t>
                      </a:r>
                      <a:r>
                        <a:rPr lang="fr-FR" sz="1000" b="1">
                          <a:effectLst/>
                        </a:rPr>
                        <a:t>/16</a:t>
                      </a:r>
                    </a:p>
                  </a:txBody>
                  <a:tcPr marL="31750" marR="31750" marT="31750" marB="31750" anchor="ctr"/>
                </a:tc>
                <a:tc>
                  <a:txBody>
                    <a:bodyPr/>
                    <a:lstStyle/>
                    <a:p>
                      <a:pPr rtl="0" fontAlgn="ctr"/>
                      <a:r>
                        <a:rPr lang="fr-FR" sz="1000" b="1">
                          <a:effectLst/>
                        </a:rPr>
                        <a:t>10.2</a:t>
                      </a:r>
                      <a:r>
                        <a:rPr lang="fr-FR" sz="1000" b="0">
                          <a:effectLst/>
                        </a:rPr>
                        <a:t>.0.1 - </a:t>
                      </a:r>
                      <a:r>
                        <a:rPr lang="fr-FR" sz="1000" b="1">
                          <a:effectLst/>
                        </a:rPr>
                        <a:t>10.2</a:t>
                      </a:r>
                      <a:r>
                        <a:rPr lang="fr-FR" sz="1000" b="0">
                          <a:effectLst/>
                        </a:rPr>
                        <a:t>.255.254 </a:t>
                      </a:r>
                    </a:p>
                  </a:txBody>
                  <a:tcPr marL="31750" marR="31750" marT="31750" marB="31750" anchor="ctr"/>
                </a:tc>
                <a:tc>
                  <a:txBody>
                    <a:bodyPr/>
                    <a:lstStyle/>
                    <a:p>
                      <a:pPr rtl="0" fontAlgn="ctr"/>
                      <a:r>
                        <a:rPr lang="fr-FR" sz="1000" b="1">
                          <a:effectLst/>
                        </a:rPr>
                        <a:t>10.2</a:t>
                      </a:r>
                      <a:r>
                        <a:rPr lang="fr-FR" sz="1000" b="0">
                          <a:effectLst/>
                        </a:rPr>
                        <a:t>.255.255</a:t>
                      </a:r>
                    </a:p>
                  </a:txBody>
                  <a:tcPr marL="31750" marR="31750" marT="31750" marB="31750" anchor="ctr"/>
                </a:tc>
                <a:extLst>
                  <a:ext uri="{0D108BD9-81ED-4DB2-BD59-A6C34878D82A}">
                    <a16:rowId xmlns:a16="http://schemas.microsoft.com/office/drawing/2014/main" val="417579166"/>
                  </a:ext>
                </a:extLst>
              </a:tr>
              <a:tr h="291438">
                <a:tc>
                  <a:txBody>
                    <a:bodyPr/>
                    <a:lstStyle/>
                    <a:p>
                      <a:pPr rtl="0" fontAlgn="ctr"/>
                      <a:r>
                        <a:rPr lang="fr-FR" sz="1000" b="1">
                          <a:effectLst/>
                        </a:rPr>
                        <a:t>10,3</a:t>
                      </a:r>
                      <a:r>
                        <a:rPr lang="fr-FR" sz="1000" b="0">
                          <a:effectLst/>
                        </a:rPr>
                        <a:t>0,0,0</a:t>
                      </a:r>
                      <a:r>
                        <a:rPr lang="fr-FR" sz="1000" b="1">
                          <a:effectLst/>
                        </a:rPr>
                        <a:t>/16</a:t>
                      </a:r>
                    </a:p>
                  </a:txBody>
                  <a:tcPr marL="31750" marR="31750" marT="31750" marB="31750" anchor="ctr"/>
                </a:tc>
                <a:tc>
                  <a:txBody>
                    <a:bodyPr/>
                    <a:lstStyle/>
                    <a:p>
                      <a:pPr rtl="0" fontAlgn="ctr"/>
                      <a:r>
                        <a:rPr lang="fr-FR" sz="1000" b="1">
                          <a:effectLst/>
                        </a:rPr>
                        <a:t>10.3</a:t>
                      </a:r>
                      <a:r>
                        <a:rPr lang="fr-FR" sz="1000" b="0">
                          <a:effectLst/>
                        </a:rPr>
                        <a:t>.0.1 - </a:t>
                      </a:r>
                      <a:r>
                        <a:rPr lang="fr-FR" sz="1000" b="1">
                          <a:effectLst/>
                        </a:rPr>
                        <a:t>10.3</a:t>
                      </a:r>
                      <a:r>
                        <a:rPr lang="fr-FR" sz="1000" b="0">
                          <a:effectLst/>
                        </a:rPr>
                        <a:t>.255.254 </a:t>
                      </a:r>
                    </a:p>
                  </a:txBody>
                  <a:tcPr marL="31750" marR="31750" marT="31750" marB="31750" anchor="ctr"/>
                </a:tc>
                <a:tc>
                  <a:txBody>
                    <a:bodyPr/>
                    <a:lstStyle/>
                    <a:p>
                      <a:pPr rtl="0" fontAlgn="ctr"/>
                      <a:r>
                        <a:rPr lang="fr-FR" sz="1000" b="1">
                          <a:effectLst/>
                        </a:rPr>
                        <a:t>10.3</a:t>
                      </a:r>
                      <a:r>
                        <a:rPr lang="fr-FR" sz="1000" b="0">
                          <a:effectLst/>
                        </a:rPr>
                        <a:t>.255.255</a:t>
                      </a:r>
                    </a:p>
                  </a:txBody>
                  <a:tcPr marL="31750" marR="31750" marT="31750" marB="31750" anchor="ctr"/>
                </a:tc>
                <a:extLst>
                  <a:ext uri="{0D108BD9-81ED-4DB2-BD59-A6C34878D82A}">
                    <a16:rowId xmlns:a16="http://schemas.microsoft.com/office/drawing/2014/main" val="1246693201"/>
                  </a:ext>
                </a:extLst>
              </a:tr>
              <a:tr h="291438">
                <a:tc>
                  <a:txBody>
                    <a:bodyPr/>
                    <a:lstStyle/>
                    <a:p>
                      <a:pPr rtl="0" fontAlgn="ctr"/>
                      <a:r>
                        <a:rPr lang="fr-FR" sz="1000" b="1">
                          <a:effectLst/>
                        </a:rPr>
                        <a:t>10,4</a:t>
                      </a:r>
                      <a:r>
                        <a:rPr lang="fr-FR" sz="1000" b="0">
                          <a:effectLst/>
                        </a:rPr>
                        <a:t>0,0,0</a:t>
                      </a:r>
                      <a:r>
                        <a:rPr lang="fr-FR" sz="1000" b="1">
                          <a:effectLst/>
                        </a:rPr>
                        <a:t>/16</a:t>
                      </a:r>
                    </a:p>
                  </a:txBody>
                  <a:tcPr marL="31750" marR="31750" marT="31750" marB="31750" anchor="ctr"/>
                </a:tc>
                <a:tc>
                  <a:txBody>
                    <a:bodyPr/>
                    <a:lstStyle/>
                    <a:p>
                      <a:pPr rtl="0" fontAlgn="ctr"/>
                      <a:r>
                        <a:rPr lang="fr-FR" sz="1000" b="1">
                          <a:effectLst/>
                        </a:rPr>
                        <a:t>10.4</a:t>
                      </a:r>
                      <a:r>
                        <a:rPr lang="fr-FR" sz="1000" b="0">
                          <a:effectLst/>
                        </a:rPr>
                        <a:t>.0.1 - </a:t>
                      </a:r>
                      <a:r>
                        <a:rPr lang="fr-FR" sz="1000" b="1">
                          <a:effectLst/>
                        </a:rPr>
                        <a:t>10.4</a:t>
                      </a:r>
                      <a:r>
                        <a:rPr lang="fr-FR" sz="1000" b="0">
                          <a:effectLst/>
                        </a:rPr>
                        <a:t>.255.254 </a:t>
                      </a:r>
                    </a:p>
                  </a:txBody>
                  <a:tcPr marL="31750" marR="31750" marT="31750" marB="31750" anchor="ctr"/>
                </a:tc>
                <a:tc>
                  <a:txBody>
                    <a:bodyPr/>
                    <a:lstStyle/>
                    <a:p>
                      <a:pPr rtl="0" fontAlgn="ctr"/>
                      <a:r>
                        <a:rPr lang="fr-FR" sz="1000" b="1">
                          <a:effectLst/>
                        </a:rPr>
                        <a:t>10.4</a:t>
                      </a:r>
                      <a:r>
                        <a:rPr lang="fr-FR" sz="1000" b="0">
                          <a:effectLst/>
                        </a:rPr>
                        <a:t>.255.255</a:t>
                      </a:r>
                    </a:p>
                  </a:txBody>
                  <a:tcPr marL="31750" marR="31750" marT="31750" marB="31750" anchor="ctr"/>
                </a:tc>
                <a:extLst>
                  <a:ext uri="{0D108BD9-81ED-4DB2-BD59-A6C34878D82A}">
                    <a16:rowId xmlns:a16="http://schemas.microsoft.com/office/drawing/2014/main" val="1260802008"/>
                  </a:ext>
                </a:extLst>
              </a:tr>
              <a:tr h="291438">
                <a:tc>
                  <a:txBody>
                    <a:bodyPr/>
                    <a:lstStyle/>
                    <a:p>
                      <a:pPr rtl="0" fontAlgn="ctr"/>
                      <a:r>
                        <a:rPr lang="fr-FR" sz="1000" b="1">
                          <a:effectLst/>
                        </a:rPr>
                        <a:t>10,5</a:t>
                      </a:r>
                      <a:r>
                        <a:rPr lang="fr-FR" sz="1000" b="0">
                          <a:effectLst/>
                        </a:rPr>
                        <a:t>0,0,0</a:t>
                      </a:r>
                      <a:r>
                        <a:rPr lang="fr-FR" sz="1000" b="1">
                          <a:effectLst/>
                        </a:rPr>
                        <a:t>/16</a:t>
                      </a:r>
                    </a:p>
                  </a:txBody>
                  <a:tcPr marL="31750" marR="31750" marT="31750" marB="31750" anchor="ctr"/>
                </a:tc>
                <a:tc>
                  <a:txBody>
                    <a:bodyPr/>
                    <a:lstStyle/>
                    <a:p>
                      <a:pPr rtl="0" fontAlgn="ctr"/>
                      <a:r>
                        <a:rPr lang="fr-FR" sz="1000" b="1">
                          <a:effectLst/>
                        </a:rPr>
                        <a:t>10,5</a:t>
                      </a:r>
                      <a:r>
                        <a:rPr lang="fr-FR" sz="1000" b="0">
                          <a:effectLst/>
                        </a:rPr>
                        <a:t>.0.1 - </a:t>
                      </a:r>
                      <a:r>
                        <a:rPr lang="fr-FR" sz="1000" b="1">
                          <a:effectLst/>
                        </a:rPr>
                        <a:t>10,5</a:t>
                      </a:r>
                      <a:r>
                        <a:rPr lang="fr-FR" sz="1000" b="0">
                          <a:effectLst/>
                        </a:rPr>
                        <a:t>.255.254 </a:t>
                      </a:r>
                    </a:p>
                  </a:txBody>
                  <a:tcPr marL="31750" marR="31750" marT="31750" marB="31750" anchor="ctr"/>
                </a:tc>
                <a:tc>
                  <a:txBody>
                    <a:bodyPr/>
                    <a:lstStyle/>
                    <a:p>
                      <a:pPr rtl="0" fontAlgn="ctr"/>
                      <a:r>
                        <a:rPr lang="fr-FR" sz="1000" b="1">
                          <a:effectLst/>
                        </a:rPr>
                        <a:t>10.5</a:t>
                      </a:r>
                      <a:r>
                        <a:rPr lang="fr-FR" sz="1000" b="0">
                          <a:effectLst/>
                        </a:rPr>
                        <a:t>.255.255</a:t>
                      </a:r>
                    </a:p>
                  </a:txBody>
                  <a:tcPr marL="31750" marR="31750" marT="31750" marB="31750" anchor="ctr"/>
                </a:tc>
                <a:extLst>
                  <a:ext uri="{0D108BD9-81ED-4DB2-BD59-A6C34878D82A}">
                    <a16:rowId xmlns:a16="http://schemas.microsoft.com/office/drawing/2014/main" val="1140251696"/>
                  </a:ext>
                </a:extLst>
              </a:tr>
              <a:tr h="291438">
                <a:tc>
                  <a:txBody>
                    <a:bodyPr/>
                    <a:lstStyle/>
                    <a:p>
                      <a:pPr rtl="0" fontAlgn="ctr"/>
                      <a:r>
                        <a:rPr lang="fr-FR" sz="1000" b="1">
                          <a:effectLst/>
                        </a:rPr>
                        <a:t>10,6</a:t>
                      </a:r>
                      <a:r>
                        <a:rPr lang="fr-FR" sz="1000" b="0">
                          <a:effectLst/>
                        </a:rPr>
                        <a:t>0,0,0</a:t>
                      </a:r>
                      <a:r>
                        <a:rPr lang="fr-FR" sz="1000" b="1">
                          <a:effectLst/>
                        </a:rPr>
                        <a:t>/16</a:t>
                      </a:r>
                    </a:p>
                  </a:txBody>
                  <a:tcPr marL="31750" marR="31750" marT="31750" marB="31750" anchor="ctr"/>
                </a:tc>
                <a:tc>
                  <a:txBody>
                    <a:bodyPr/>
                    <a:lstStyle/>
                    <a:p>
                      <a:pPr rtl="0" fontAlgn="ctr"/>
                      <a:r>
                        <a:rPr lang="fr-FR" sz="1000" b="1">
                          <a:effectLst/>
                        </a:rPr>
                        <a:t>10.6</a:t>
                      </a:r>
                      <a:r>
                        <a:rPr lang="fr-FR" sz="1000" b="0">
                          <a:effectLst/>
                        </a:rPr>
                        <a:t>.0.1 - </a:t>
                      </a:r>
                      <a:r>
                        <a:rPr lang="fr-FR" sz="1000" b="1">
                          <a:effectLst/>
                        </a:rPr>
                        <a:t>10.6</a:t>
                      </a:r>
                      <a:r>
                        <a:rPr lang="fr-FR" sz="1000" b="0">
                          <a:effectLst/>
                        </a:rPr>
                        <a:t>.255.254 </a:t>
                      </a:r>
                    </a:p>
                  </a:txBody>
                  <a:tcPr marL="31750" marR="31750" marT="31750" marB="31750" anchor="ctr"/>
                </a:tc>
                <a:tc>
                  <a:txBody>
                    <a:bodyPr/>
                    <a:lstStyle/>
                    <a:p>
                      <a:pPr rtl="0" fontAlgn="ctr"/>
                      <a:r>
                        <a:rPr lang="fr-FR" sz="1000" b="1">
                          <a:effectLst/>
                        </a:rPr>
                        <a:t>10.6</a:t>
                      </a:r>
                      <a:r>
                        <a:rPr lang="fr-FR" sz="1000" b="0">
                          <a:effectLst/>
                        </a:rPr>
                        <a:t>.255.255</a:t>
                      </a:r>
                    </a:p>
                  </a:txBody>
                  <a:tcPr marL="31750" marR="31750" marT="31750" marB="31750" anchor="ctr"/>
                </a:tc>
                <a:extLst>
                  <a:ext uri="{0D108BD9-81ED-4DB2-BD59-A6C34878D82A}">
                    <a16:rowId xmlns:a16="http://schemas.microsoft.com/office/drawing/2014/main" val="1579384603"/>
                  </a:ext>
                </a:extLst>
              </a:tr>
              <a:tr h="291438">
                <a:tc>
                  <a:txBody>
                    <a:bodyPr/>
                    <a:lstStyle/>
                    <a:p>
                      <a:pPr rtl="0" fontAlgn="ctr"/>
                      <a:r>
                        <a:rPr lang="fr-FR" sz="1000" b="1">
                          <a:effectLst/>
                        </a:rPr>
                        <a:t>10,7</a:t>
                      </a:r>
                      <a:r>
                        <a:rPr lang="fr-FR" sz="1000" b="0">
                          <a:effectLst/>
                        </a:rPr>
                        <a:t>0,0,0</a:t>
                      </a:r>
                      <a:r>
                        <a:rPr lang="fr-FR" sz="1000" b="1">
                          <a:effectLst/>
                        </a:rPr>
                        <a:t>/16</a:t>
                      </a:r>
                    </a:p>
                  </a:txBody>
                  <a:tcPr marL="31750" marR="31750" marT="31750" marB="31750" anchor="ctr"/>
                </a:tc>
                <a:tc>
                  <a:txBody>
                    <a:bodyPr/>
                    <a:lstStyle/>
                    <a:p>
                      <a:pPr rtl="0" fontAlgn="ctr"/>
                      <a:r>
                        <a:rPr lang="fr-FR" sz="1000" b="1">
                          <a:effectLst/>
                        </a:rPr>
                        <a:t>10,7</a:t>
                      </a:r>
                      <a:r>
                        <a:rPr lang="fr-FR" sz="1000" b="0">
                          <a:effectLst/>
                        </a:rPr>
                        <a:t>.0.1 - </a:t>
                      </a:r>
                      <a:r>
                        <a:rPr lang="fr-FR" sz="1000" b="1">
                          <a:effectLst/>
                        </a:rPr>
                        <a:t>10,7</a:t>
                      </a:r>
                      <a:r>
                        <a:rPr lang="fr-FR" sz="1000" b="0">
                          <a:effectLst/>
                        </a:rPr>
                        <a:t>.255.254 </a:t>
                      </a:r>
                    </a:p>
                  </a:txBody>
                  <a:tcPr marL="31750" marR="31750" marT="31750" marB="31750" anchor="ctr"/>
                </a:tc>
                <a:tc>
                  <a:txBody>
                    <a:bodyPr/>
                    <a:lstStyle/>
                    <a:p>
                      <a:pPr rtl="0" fontAlgn="ctr"/>
                      <a:r>
                        <a:rPr lang="fr-FR" sz="1000" b="1">
                          <a:effectLst/>
                        </a:rPr>
                        <a:t>10.7</a:t>
                      </a:r>
                      <a:r>
                        <a:rPr lang="fr-FR" sz="1000" b="0">
                          <a:effectLst/>
                        </a:rPr>
                        <a:t>.255.255</a:t>
                      </a:r>
                    </a:p>
                  </a:txBody>
                  <a:tcPr marL="31750" marR="31750" marT="31750" marB="31750" anchor="ctr"/>
                </a:tc>
                <a:extLst>
                  <a:ext uri="{0D108BD9-81ED-4DB2-BD59-A6C34878D82A}">
                    <a16:rowId xmlns:a16="http://schemas.microsoft.com/office/drawing/2014/main" val="1319694656"/>
                  </a:ext>
                </a:extLst>
              </a:tr>
              <a:tr h="291438">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extLst>
                  <a:ext uri="{0D108BD9-81ED-4DB2-BD59-A6C34878D82A}">
                    <a16:rowId xmlns:a16="http://schemas.microsoft.com/office/drawing/2014/main" val="3511108504"/>
                  </a:ext>
                </a:extLst>
              </a:tr>
              <a:tr h="291438">
                <a:tc>
                  <a:txBody>
                    <a:bodyPr/>
                    <a:lstStyle/>
                    <a:p>
                      <a:pPr rtl="0" fontAlgn="ctr"/>
                      <a:r>
                        <a:rPr lang="fr-FR" sz="1000" b="1">
                          <a:effectLst/>
                        </a:rPr>
                        <a:t>10.255</a:t>
                      </a:r>
                      <a:r>
                        <a:rPr lang="fr-FR" sz="1000" b="0">
                          <a:effectLst/>
                        </a:rPr>
                        <a:t>.0.0</a:t>
                      </a:r>
                      <a:r>
                        <a:rPr lang="fr-FR" sz="1000" b="1">
                          <a:effectLst/>
                        </a:rPr>
                        <a:t>/16</a:t>
                      </a:r>
                    </a:p>
                  </a:txBody>
                  <a:tcPr marL="31750" marR="31750" marT="31750" marB="31750" anchor="ctr"/>
                </a:tc>
                <a:tc>
                  <a:txBody>
                    <a:bodyPr/>
                    <a:lstStyle/>
                    <a:p>
                      <a:pPr rtl="0" fontAlgn="ctr"/>
                      <a:r>
                        <a:rPr lang="fr-FR" sz="1000" b="1" dirty="0">
                          <a:effectLst/>
                        </a:rPr>
                        <a:t>10.255</a:t>
                      </a:r>
                      <a:r>
                        <a:rPr lang="fr-FR" sz="1000" b="0" dirty="0">
                          <a:effectLst/>
                        </a:rPr>
                        <a:t>.0.1 - </a:t>
                      </a:r>
                      <a:r>
                        <a:rPr lang="fr-FR" sz="1000" b="1" dirty="0">
                          <a:effectLst/>
                        </a:rPr>
                        <a:t>10.255</a:t>
                      </a:r>
                      <a:r>
                        <a:rPr lang="fr-FR" sz="1000" b="0" dirty="0">
                          <a:effectLst/>
                        </a:rPr>
                        <a:t>.255.254 </a:t>
                      </a:r>
                    </a:p>
                  </a:txBody>
                  <a:tcPr marL="31750" marR="31750" marT="31750" marB="31750" anchor="ctr"/>
                </a:tc>
                <a:tc>
                  <a:txBody>
                    <a:bodyPr/>
                    <a:lstStyle/>
                    <a:p>
                      <a:pPr rtl="0" fontAlgn="ctr"/>
                      <a:r>
                        <a:rPr lang="fr-FR" sz="1000" b="1" dirty="0">
                          <a:effectLst/>
                        </a:rPr>
                        <a:t>10.255</a:t>
                      </a:r>
                      <a:r>
                        <a:rPr lang="fr-FR" sz="1000" b="0" dirty="0">
                          <a:effectLst/>
                        </a:rPr>
                        <a:t>.255.255</a:t>
                      </a:r>
                    </a:p>
                  </a:txBody>
                  <a:tcPr marL="31750" marR="31750" marT="31750" marB="31750" anchor="ctr"/>
                </a:tc>
                <a:extLst>
                  <a:ext uri="{0D108BD9-81ED-4DB2-BD59-A6C34878D82A}">
                    <a16:rowId xmlns:a16="http://schemas.microsoft.com/office/drawing/2014/main" val="336941723"/>
                  </a:ext>
                </a:extLst>
              </a:tr>
            </a:tbl>
          </a:graphicData>
        </a:graphic>
      </p:graphicFrame>
      <p:graphicFrame>
        <p:nvGraphicFramePr>
          <p:cNvPr id="7" name="Table 6">
            <a:extLst>
              <a:ext uri="{FF2B5EF4-FFF2-40B4-BE49-F238E27FC236}">
                <a16:creationId xmlns:a16="http://schemas.microsoft.com/office/drawing/2014/main" id="{1A119983-4ED6-4A9F-ABB0-451D571C31AD}"/>
              </a:ext>
            </a:extLst>
          </p:cNvPr>
          <p:cNvGraphicFramePr>
            <a:graphicFrameLocks noGrp="1"/>
          </p:cNvGraphicFramePr>
          <p:nvPr>
            <p:extLst/>
          </p:nvPr>
        </p:nvGraphicFramePr>
        <p:xfrm>
          <a:off x="4671059" y="1246212"/>
          <a:ext cx="4152901" cy="3588008"/>
        </p:xfrm>
        <a:graphic>
          <a:graphicData uri="http://schemas.openxmlformats.org/drawingml/2006/table">
            <a:tbl>
              <a:tblPr firstRow="1" bandRow="1">
                <a:tableStyleId>{5C22544A-7EE6-4342-B048-85BDC9FD1C3A}</a:tableStyleId>
              </a:tblPr>
              <a:tblGrid>
                <a:gridCol w="1197621">
                  <a:extLst>
                    <a:ext uri="{9D8B030D-6E8A-4147-A177-3AD203B41FA5}">
                      <a16:colId xmlns:a16="http://schemas.microsoft.com/office/drawing/2014/main" val="1832368472"/>
                    </a:ext>
                  </a:extLst>
                </a:gridCol>
                <a:gridCol w="1998805">
                  <a:extLst>
                    <a:ext uri="{9D8B030D-6E8A-4147-A177-3AD203B41FA5}">
                      <a16:colId xmlns:a16="http://schemas.microsoft.com/office/drawing/2014/main" val="3133033927"/>
                    </a:ext>
                  </a:extLst>
                </a:gridCol>
                <a:gridCol w="956475">
                  <a:extLst>
                    <a:ext uri="{9D8B030D-6E8A-4147-A177-3AD203B41FA5}">
                      <a16:colId xmlns:a16="http://schemas.microsoft.com/office/drawing/2014/main" val="1854765229"/>
                    </a:ext>
                  </a:extLst>
                </a:gridCol>
              </a:tblGrid>
              <a:tr h="520177">
                <a:tc>
                  <a:txBody>
                    <a:bodyPr/>
                    <a:lstStyle/>
                    <a:p>
                      <a:pPr algn="l" rtl="0" fontAlgn="ctr"/>
                      <a:r>
                        <a:rPr lang="fr-FR" sz="1000" b="1">
                          <a:effectLst/>
                        </a:rPr>
                        <a:t>Adresse de sous-réseau</a:t>
                      </a:r>
                      <a:r>
                        <a:rPr lang="en-CA" sz="1000" b="1" dirty="0">
                          <a:effectLst/>
                        </a:rPr>
                        <a:t/>
                      </a:r>
                      <a:br>
                        <a:rPr lang="en-CA" sz="1000" b="1" dirty="0">
                          <a:effectLst/>
                        </a:rPr>
                      </a:br>
                      <a:r>
                        <a:rPr lang="fr-FR" sz="1000" b="0">
                          <a:effectLst/>
                        </a:rPr>
                        <a:t>(65,536 sous-réseaux possibles)</a:t>
                      </a:r>
                    </a:p>
                  </a:txBody>
                  <a:tcPr marL="31750" marR="31750" marT="31750" marB="31750" anchor="ctr"/>
                </a:tc>
                <a:tc>
                  <a:txBody>
                    <a:bodyPr/>
                    <a:lstStyle/>
                    <a:p>
                      <a:pPr algn="l" rtl="0" fontAlgn="ctr"/>
                      <a:r>
                        <a:rPr lang="fr-FR" sz="1000" b="1">
                          <a:effectLst/>
                        </a:rPr>
                        <a:t>Plage d'hôtes</a:t>
                      </a:r>
                      <a:r>
                        <a:rPr lang="en-CA" sz="1000" b="1" dirty="0">
                          <a:effectLst/>
                        </a:rPr>
                        <a:t/>
                      </a:r>
                      <a:br>
                        <a:rPr lang="en-CA" sz="1000" b="1" dirty="0">
                          <a:effectLst/>
                        </a:rPr>
                      </a:br>
                      <a:r>
                        <a:rPr lang="fr-FR" sz="1000" b="0">
                          <a:effectLst/>
                        </a:rPr>
                        <a:t>(254 hôtes possibles par sous-réseau)</a:t>
                      </a:r>
                    </a:p>
                  </a:txBody>
                  <a:tcPr marL="31750" marR="31750" marT="31750" marB="31750" anchor="ctr"/>
                </a:tc>
                <a:tc>
                  <a:txBody>
                    <a:bodyPr/>
                    <a:lstStyle/>
                    <a:p>
                      <a:pPr algn="l" rtl="0" fontAlgn="ctr"/>
                      <a:r>
                        <a:rPr lang="fr-FR" sz="1000" b="1">
                          <a:effectLst/>
                        </a:rPr>
                        <a:t>Diffusion</a:t>
                      </a:r>
                    </a:p>
                  </a:txBody>
                  <a:tcPr marL="31750" marR="31750" marT="31750" marB="31750" anchor="ctr"/>
                </a:tc>
                <a:extLst>
                  <a:ext uri="{0D108BD9-81ED-4DB2-BD59-A6C34878D82A}">
                    <a16:rowId xmlns:a16="http://schemas.microsoft.com/office/drawing/2014/main" val="3621925027"/>
                  </a:ext>
                </a:extLst>
              </a:tr>
              <a:tr h="242909">
                <a:tc>
                  <a:txBody>
                    <a:bodyPr/>
                    <a:lstStyle/>
                    <a:p>
                      <a:pPr rtl="0" fontAlgn="ctr"/>
                      <a:r>
                        <a:rPr lang="fr-FR" sz="1000" b="1">
                          <a:effectLst/>
                        </a:rPr>
                        <a:t>10,0.0</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10.0.0</a:t>
                      </a:r>
                      <a:r>
                        <a:rPr lang="fr-FR" sz="1000" b="0">
                          <a:effectLst/>
                        </a:rPr>
                        <a:t>.1 - </a:t>
                      </a:r>
                      <a:r>
                        <a:rPr lang="fr-FR" sz="1000" b="1">
                          <a:effectLst/>
                        </a:rPr>
                        <a:t>10.0.0</a:t>
                      </a:r>
                      <a:r>
                        <a:rPr lang="fr-FR" sz="1000" b="0">
                          <a:effectLst/>
                        </a:rPr>
                        <a:t>.254</a:t>
                      </a:r>
                    </a:p>
                  </a:txBody>
                  <a:tcPr marL="31750" marR="31750" marT="31750" marB="31750" anchor="ctr"/>
                </a:tc>
                <a:tc>
                  <a:txBody>
                    <a:bodyPr/>
                    <a:lstStyle/>
                    <a:p>
                      <a:pPr rtl="0" fontAlgn="ctr"/>
                      <a:r>
                        <a:rPr lang="fr-FR" sz="1000" b="1">
                          <a:effectLst/>
                        </a:rPr>
                        <a:t>10,0,0</a:t>
                      </a:r>
                      <a:r>
                        <a:rPr lang="fr-FR" sz="1000" b="0">
                          <a:effectLst/>
                        </a:rPr>
                        <a:t>.255</a:t>
                      </a:r>
                    </a:p>
                  </a:txBody>
                  <a:tcPr marL="31750" marR="31750" marT="31750" marB="31750" anchor="ctr"/>
                </a:tc>
                <a:extLst>
                  <a:ext uri="{0D108BD9-81ED-4DB2-BD59-A6C34878D82A}">
                    <a16:rowId xmlns:a16="http://schemas.microsoft.com/office/drawing/2014/main" val="1648350670"/>
                  </a:ext>
                </a:extLst>
              </a:tr>
              <a:tr h="242909">
                <a:tc>
                  <a:txBody>
                    <a:bodyPr/>
                    <a:lstStyle/>
                    <a:p>
                      <a:pPr rtl="0" fontAlgn="ctr"/>
                      <a:r>
                        <a:rPr lang="fr-FR" sz="1000" b="1">
                          <a:effectLst/>
                        </a:rPr>
                        <a:t>10,0,1</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10.0.1</a:t>
                      </a:r>
                      <a:r>
                        <a:rPr lang="fr-FR" sz="1000" b="0">
                          <a:effectLst/>
                        </a:rPr>
                        <a:t>.1 - </a:t>
                      </a:r>
                      <a:r>
                        <a:rPr lang="fr-FR" sz="1000" b="1">
                          <a:effectLst/>
                        </a:rPr>
                        <a:t>10.0.1</a:t>
                      </a:r>
                      <a:r>
                        <a:rPr lang="fr-FR" sz="1000" b="0">
                          <a:effectLst/>
                        </a:rPr>
                        <a:t>.254</a:t>
                      </a:r>
                    </a:p>
                  </a:txBody>
                  <a:tcPr marL="31750" marR="31750" marT="31750" marB="31750" anchor="ctr"/>
                </a:tc>
                <a:tc>
                  <a:txBody>
                    <a:bodyPr/>
                    <a:lstStyle/>
                    <a:p>
                      <a:pPr rtl="0" fontAlgn="ctr"/>
                      <a:r>
                        <a:rPr lang="fr-FR" sz="1000" b="1">
                          <a:effectLst/>
                        </a:rPr>
                        <a:t>10.0.1</a:t>
                      </a:r>
                      <a:r>
                        <a:rPr lang="fr-FR" sz="1000" b="0">
                          <a:effectLst/>
                        </a:rPr>
                        <a:t>.255</a:t>
                      </a:r>
                    </a:p>
                  </a:txBody>
                  <a:tcPr marL="31750" marR="31750" marT="31750" marB="31750" anchor="ctr"/>
                </a:tc>
                <a:extLst>
                  <a:ext uri="{0D108BD9-81ED-4DB2-BD59-A6C34878D82A}">
                    <a16:rowId xmlns:a16="http://schemas.microsoft.com/office/drawing/2014/main" val="2838933585"/>
                  </a:ext>
                </a:extLst>
              </a:tr>
              <a:tr h="242909">
                <a:tc>
                  <a:txBody>
                    <a:bodyPr/>
                    <a:lstStyle/>
                    <a:p>
                      <a:pPr rtl="0" fontAlgn="ctr"/>
                      <a:r>
                        <a:rPr lang="fr-FR" sz="1000" b="1">
                          <a:effectLst/>
                        </a:rPr>
                        <a:t>10.0.2</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10.0.2</a:t>
                      </a:r>
                      <a:r>
                        <a:rPr lang="fr-FR" sz="1000" b="0">
                          <a:effectLst/>
                        </a:rPr>
                        <a:t>.1 - </a:t>
                      </a:r>
                      <a:r>
                        <a:rPr lang="fr-FR" sz="1000" b="1">
                          <a:effectLst/>
                        </a:rPr>
                        <a:t>10.0.2</a:t>
                      </a:r>
                      <a:r>
                        <a:rPr lang="fr-FR" sz="1000" b="0">
                          <a:effectLst/>
                        </a:rPr>
                        <a:t>.254</a:t>
                      </a:r>
                    </a:p>
                  </a:txBody>
                  <a:tcPr marL="31750" marR="31750" marT="31750" marB="31750" anchor="ctr"/>
                </a:tc>
                <a:tc>
                  <a:txBody>
                    <a:bodyPr/>
                    <a:lstStyle/>
                    <a:p>
                      <a:pPr rtl="0" fontAlgn="ctr"/>
                      <a:r>
                        <a:rPr lang="fr-FR" sz="1000" b="1">
                          <a:effectLst/>
                        </a:rPr>
                        <a:t>10.0.2</a:t>
                      </a:r>
                      <a:r>
                        <a:rPr lang="fr-FR" sz="1000" b="0">
                          <a:effectLst/>
                        </a:rPr>
                        <a:t>.255</a:t>
                      </a:r>
                    </a:p>
                  </a:txBody>
                  <a:tcPr marL="31750" marR="31750" marT="31750" marB="31750" anchor="ctr"/>
                </a:tc>
                <a:extLst>
                  <a:ext uri="{0D108BD9-81ED-4DB2-BD59-A6C34878D82A}">
                    <a16:rowId xmlns:a16="http://schemas.microsoft.com/office/drawing/2014/main" val="2643493669"/>
                  </a:ext>
                </a:extLst>
              </a:tr>
              <a:tr h="242909">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extLst>
                  <a:ext uri="{0D108BD9-81ED-4DB2-BD59-A6C34878D82A}">
                    <a16:rowId xmlns:a16="http://schemas.microsoft.com/office/drawing/2014/main" val="1459356146"/>
                  </a:ext>
                </a:extLst>
              </a:tr>
              <a:tr h="242909">
                <a:tc>
                  <a:txBody>
                    <a:bodyPr/>
                    <a:lstStyle/>
                    <a:p>
                      <a:pPr rtl="0" fontAlgn="ctr"/>
                      <a:r>
                        <a:rPr lang="fr-FR" sz="1000" b="1">
                          <a:effectLst/>
                        </a:rPr>
                        <a:t>10.0.255</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10.0.255</a:t>
                      </a:r>
                      <a:r>
                        <a:rPr lang="fr-FR" sz="1000" b="0">
                          <a:effectLst/>
                        </a:rPr>
                        <a:t>.1 - </a:t>
                      </a:r>
                      <a:r>
                        <a:rPr lang="fr-FR" sz="1000" b="1">
                          <a:effectLst/>
                        </a:rPr>
                        <a:t>10.0.255</a:t>
                      </a:r>
                      <a:r>
                        <a:rPr lang="fr-FR" sz="1000" b="0">
                          <a:effectLst/>
                        </a:rPr>
                        <a:t>.254</a:t>
                      </a:r>
                    </a:p>
                  </a:txBody>
                  <a:tcPr marL="31750" marR="31750" marT="31750" marB="31750" anchor="ctr"/>
                </a:tc>
                <a:tc>
                  <a:txBody>
                    <a:bodyPr/>
                    <a:lstStyle/>
                    <a:p>
                      <a:pPr rtl="0" fontAlgn="ctr"/>
                      <a:r>
                        <a:rPr lang="fr-FR" sz="1000" b="1">
                          <a:effectLst/>
                        </a:rPr>
                        <a:t>10.0.255</a:t>
                      </a:r>
                      <a:r>
                        <a:rPr lang="fr-FR" sz="1000" b="0">
                          <a:effectLst/>
                        </a:rPr>
                        <a:t>.255</a:t>
                      </a:r>
                    </a:p>
                  </a:txBody>
                  <a:tcPr marL="31750" marR="31750" marT="31750" marB="31750" anchor="ctr"/>
                </a:tc>
                <a:extLst>
                  <a:ext uri="{0D108BD9-81ED-4DB2-BD59-A6C34878D82A}">
                    <a16:rowId xmlns:a16="http://schemas.microsoft.com/office/drawing/2014/main" val="417579166"/>
                  </a:ext>
                </a:extLst>
              </a:tr>
              <a:tr h="242909">
                <a:tc>
                  <a:txBody>
                    <a:bodyPr/>
                    <a:lstStyle/>
                    <a:p>
                      <a:pPr rtl="0" fontAlgn="ctr"/>
                      <a:r>
                        <a:rPr lang="fr-FR" sz="1000" b="1">
                          <a:effectLst/>
                        </a:rPr>
                        <a:t>10.1.0</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10.1.0</a:t>
                      </a:r>
                      <a:r>
                        <a:rPr lang="fr-FR" sz="1000" b="0">
                          <a:effectLst/>
                        </a:rPr>
                        <a:t>.1 - </a:t>
                      </a:r>
                      <a:r>
                        <a:rPr lang="fr-FR" sz="1000" b="1">
                          <a:effectLst/>
                        </a:rPr>
                        <a:t>10.1.0</a:t>
                      </a:r>
                      <a:r>
                        <a:rPr lang="fr-FR" sz="1000" b="0">
                          <a:effectLst/>
                        </a:rPr>
                        <a:t>.254</a:t>
                      </a:r>
                    </a:p>
                  </a:txBody>
                  <a:tcPr marL="31750" marR="31750" marT="31750" marB="31750" anchor="ctr"/>
                </a:tc>
                <a:tc>
                  <a:txBody>
                    <a:bodyPr/>
                    <a:lstStyle/>
                    <a:p>
                      <a:pPr rtl="0" fontAlgn="ctr"/>
                      <a:r>
                        <a:rPr lang="fr-FR" sz="1000" b="1">
                          <a:effectLst/>
                        </a:rPr>
                        <a:t>10.1.0</a:t>
                      </a:r>
                      <a:r>
                        <a:rPr lang="fr-FR" sz="1000" b="0">
                          <a:effectLst/>
                        </a:rPr>
                        <a:t>.255</a:t>
                      </a:r>
                    </a:p>
                  </a:txBody>
                  <a:tcPr marL="31750" marR="31750" marT="31750" marB="31750" anchor="ctr"/>
                </a:tc>
                <a:extLst>
                  <a:ext uri="{0D108BD9-81ED-4DB2-BD59-A6C34878D82A}">
                    <a16:rowId xmlns:a16="http://schemas.microsoft.com/office/drawing/2014/main" val="1246693201"/>
                  </a:ext>
                </a:extLst>
              </a:tr>
              <a:tr h="242909">
                <a:tc>
                  <a:txBody>
                    <a:bodyPr/>
                    <a:lstStyle/>
                    <a:p>
                      <a:pPr rtl="0" fontAlgn="ctr"/>
                      <a:r>
                        <a:rPr lang="fr-FR" sz="1000" b="1">
                          <a:effectLst/>
                        </a:rPr>
                        <a:t>10.1.1</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10.1.1</a:t>
                      </a:r>
                      <a:r>
                        <a:rPr lang="fr-FR" sz="1000" b="0">
                          <a:effectLst/>
                        </a:rPr>
                        <a:t>.1 - </a:t>
                      </a:r>
                      <a:r>
                        <a:rPr lang="fr-FR" sz="1000" b="1">
                          <a:effectLst/>
                        </a:rPr>
                        <a:t>10.1.1</a:t>
                      </a:r>
                      <a:r>
                        <a:rPr lang="fr-FR" sz="1000" b="0">
                          <a:effectLst/>
                        </a:rPr>
                        <a:t>.254</a:t>
                      </a:r>
                    </a:p>
                  </a:txBody>
                  <a:tcPr marL="31750" marR="31750" marT="31750" marB="31750" anchor="ctr"/>
                </a:tc>
                <a:tc>
                  <a:txBody>
                    <a:bodyPr/>
                    <a:lstStyle/>
                    <a:p>
                      <a:pPr rtl="0" fontAlgn="ctr"/>
                      <a:r>
                        <a:rPr lang="fr-FR" sz="1000" b="1">
                          <a:effectLst/>
                        </a:rPr>
                        <a:t>10.1.1</a:t>
                      </a:r>
                      <a:r>
                        <a:rPr lang="fr-FR" sz="1000" b="0">
                          <a:effectLst/>
                        </a:rPr>
                        <a:t>.255</a:t>
                      </a:r>
                    </a:p>
                  </a:txBody>
                  <a:tcPr marL="31750" marR="31750" marT="31750" marB="31750" anchor="ctr"/>
                </a:tc>
                <a:extLst>
                  <a:ext uri="{0D108BD9-81ED-4DB2-BD59-A6C34878D82A}">
                    <a16:rowId xmlns:a16="http://schemas.microsoft.com/office/drawing/2014/main" val="1260802008"/>
                  </a:ext>
                </a:extLst>
              </a:tr>
              <a:tr h="242909">
                <a:tc>
                  <a:txBody>
                    <a:bodyPr/>
                    <a:lstStyle/>
                    <a:p>
                      <a:pPr rtl="0" fontAlgn="ctr"/>
                      <a:r>
                        <a:rPr lang="fr-FR" sz="1000" b="1">
                          <a:effectLst/>
                        </a:rPr>
                        <a:t>10.1.2</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10.1.2</a:t>
                      </a:r>
                      <a:r>
                        <a:rPr lang="fr-FR" sz="1000" b="0">
                          <a:effectLst/>
                        </a:rPr>
                        <a:t>.1 - </a:t>
                      </a:r>
                      <a:r>
                        <a:rPr lang="fr-FR" sz="1000" b="1">
                          <a:effectLst/>
                        </a:rPr>
                        <a:t>10.1.2</a:t>
                      </a:r>
                      <a:r>
                        <a:rPr lang="fr-FR" sz="1000" b="0">
                          <a:effectLst/>
                        </a:rPr>
                        <a:t>.254</a:t>
                      </a:r>
                    </a:p>
                  </a:txBody>
                  <a:tcPr marL="31750" marR="31750" marT="31750" marB="31750" anchor="ctr"/>
                </a:tc>
                <a:tc>
                  <a:txBody>
                    <a:bodyPr/>
                    <a:lstStyle/>
                    <a:p>
                      <a:pPr rtl="0" fontAlgn="ctr"/>
                      <a:r>
                        <a:rPr lang="fr-FR" sz="1000" b="1">
                          <a:effectLst/>
                        </a:rPr>
                        <a:t>10.1.2</a:t>
                      </a:r>
                      <a:r>
                        <a:rPr lang="fr-FR" sz="1000" b="0">
                          <a:effectLst/>
                        </a:rPr>
                        <a:t>.255</a:t>
                      </a:r>
                    </a:p>
                  </a:txBody>
                  <a:tcPr marL="31750" marR="31750" marT="31750" marB="31750" anchor="ctr"/>
                </a:tc>
                <a:extLst>
                  <a:ext uri="{0D108BD9-81ED-4DB2-BD59-A6C34878D82A}">
                    <a16:rowId xmlns:a16="http://schemas.microsoft.com/office/drawing/2014/main" val="1140251696"/>
                  </a:ext>
                </a:extLst>
              </a:tr>
              <a:tr h="242909">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extLst>
                  <a:ext uri="{0D108BD9-81ED-4DB2-BD59-A6C34878D82A}">
                    <a16:rowId xmlns:a16="http://schemas.microsoft.com/office/drawing/2014/main" val="1579384603"/>
                  </a:ext>
                </a:extLst>
              </a:tr>
              <a:tr h="242909">
                <a:tc>
                  <a:txBody>
                    <a:bodyPr/>
                    <a:lstStyle/>
                    <a:p>
                      <a:pPr rtl="0" fontAlgn="ctr"/>
                      <a:r>
                        <a:rPr lang="fr-FR" sz="1000" b="1">
                          <a:effectLst/>
                        </a:rPr>
                        <a:t>10.100.0</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10.100.0</a:t>
                      </a:r>
                      <a:r>
                        <a:rPr lang="fr-FR" sz="1000" b="0">
                          <a:effectLst/>
                        </a:rPr>
                        <a:t>.1 - </a:t>
                      </a:r>
                      <a:r>
                        <a:rPr lang="fr-FR" sz="1000" b="1">
                          <a:effectLst/>
                        </a:rPr>
                        <a:t>10.100.0</a:t>
                      </a:r>
                      <a:r>
                        <a:rPr lang="fr-FR" sz="1000" b="0">
                          <a:effectLst/>
                        </a:rPr>
                        <a:t>.254</a:t>
                      </a:r>
                    </a:p>
                  </a:txBody>
                  <a:tcPr marL="31750" marR="31750" marT="31750" marB="31750" anchor="ctr"/>
                </a:tc>
                <a:tc>
                  <a:txBody>
                    <a:bodyPr/>
                    <a:lstStyle/>
                    <a:p>
                      <a:pPr rtl="0" fontAlgn="ctr"/>
                      <a:r>
                        <a:rPr lang="fr-FR" sz="1000" b="1">
                          <a:effectLst/>
                        </a:rPr>
                        <a:t>10.100.0</a:t>
                      </a:r>
                      <a:r>
                        <a:rPr lang="fr-FR" sz="1000" b="0">
                          <a:effectLst/>
                        </a:rPr>
                        <a:t>.255</a:t>
                      </a:r>
                    </a:p>
                  </a:txBody>
                  <a:tcPr marL="31750" marR="31750" marT="31750" marB="31750" anchor="ctr"/>
                </a:tc>
                <a:extLst>
                  <a:ext uri="{0D108BD9-81ED-4DB2-BD59-A6C34878D82A}">
                    <a16:rowId xmlns:a16="http://schemas.microsoft.com/office/drawing/2014/main" val="1319694656"/>
                  </a:ext>
                </a:extLst>
              </a:tr>
              <a:tr h="242909">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tc>
                  <a:txBody>
                    <a:bodyPr/>
                    <a:lstStyle/>
                    <a:p>
                      <a:pPr rtl="0" fontAlgn="ctr"/>
                      <a:r>
                        <a:rPr lang="fr-FR" sz="1000" b="0">
                          <a:effectLst/>
                        </a:rPr>
                        <a:t>...</a:t>
                      </a:r>
                    </a:p>
                  </a:txBody>
                  <a:tcPr marL="31750" marR="31750" marT="31750" marB="31750" anchor="ctr"/>
                </a:tc>
                <a:extLst>
                  <a:ext uri="{0D108BD9-81ED-4DB2-BD59-A6C34878D82A}">
                    <a16:rowId xmlns:a16="http://schemas.microsoft.com/office/drawing/2014/main" val="3511108504"/>
                  </a:ext>
                </a:extLst>
              </a:tr>
              <a:tr h="242909">
                <a:tc>
                  <a:txBody>
                    <a:bodyPr/>
                    <a:lstStyle/>
                    <a:p>
                      <a:pPr rtl="0" fontAlgn="ctr"/>
                      <a:r>
                        <a:rPr lang="fr-FR" sz="1000" b="1">
                          <a:effectLst/>
                        </a:rPr>
                        <a:t>10.255.255</a:t>
                      </a:r>
                      <a:r>
                        <a:rPr lang="fr-FR" sz="1000" b="0">
                          <a:effectLst/>
                        </a:rPr>
                        <a:t>.0</a:t>
                      </a:r>
                      <a:r>
                        <a:rPr lang="fr-FR" sz="1000" b="1">
                          <a:effectLst/>
                        </a:rPr>
                        <a:t>/24</a:t>
                      </a:r>
                    </a:p>
                  </a:txBody>
                  <a:tcPr marL="31750" marR="31750" marT="31750" marB="31750" anchor="ctr"/>
                </a:tc>
                <a:tc>
                  <a:txBody>
                    <a:bodyPr/>
                    <a:lstStyle/>
                    <a:p>
                      <a:pPr rtl="0" fontAlgn="ctr"/>
                      <a:r>
                        <a:rPr lang="fr-FR" sz="1000" b="1">
                          <a:effectLst/>
                        </a:rPr>
                        <a:t>10.255.255</a:t>
                      </a:r>
                      <a:r>
                        <a:rPr lang="fr-FR" sz="1000" b="0">
                          <a:effectLst/>
                        </a:rPr>
                        <a:t>.1 - </a:t>
                      </a:r>
                      <a:r>
                        <a:rPr lang="fr-FR" sz="1000" b="1">
                          <a:effectLst/>
                        </a:rPr>
                        <a:t>10.2255.255</a:t>
                      </a:r>
                      <a:r>
                        <a:rPr lang="fr-FR" sz="1000" b="0">
                          <a:effectLst/>
                        </a:rPr>
                        <a:t>.254</a:t>
                      </a:r>
                    </a:p>
                  </a:txBody>
                  <a:tcPr marL="31750" marR="31750" marT="31750" marB="31750" anchor="ctr"/>
                </a:tc>
                <a:tc>
                  <a:txBody>
                    <a:bodyPr/>
                    <a:lstStyle/>
                    <a:p>
                      <a:pPr rtl="0" fontAlgn="ctr"/>
                      <a:r>
                        <a:rPr lang="fr-FR" sz="1000" b="1">
                          <a:effectLst/>
                        </a:rPr>
                        <a:t>10.255.255</a:t>
                      </a:r>
                      <a:r>
                        <a:rPr lang="fr-FR" sz="1000" b="0">
                          <a:effectLst/>
                        </a:rPr>
                        <a:t>.255</a:t>
                      </a:r>
                    </a:p>
                  </a:txBody>
                  <a:tcPr marL="31750" marR="31750" marT="31750" marB="31750" anchor="ctr"/>
                </a:tc>
                <a:extLst>
                  <a:ext uri="{0D108BD9-81ED-4DB2-BD59-A6C34878D82A}">
                    <a16:rowId xmlns:a16="http://schemas.microsoft.com/office/drawing/2014/main" val="336941723"/>
                  </a:ext>
                </a:extLst>
              </a:tr>
            </a:tbl>
          </a:graphicData>
        </a:graphic>
      </p:graphicFrame>
    </p:spTree>
    <p:extLst>
      <p:ext uri="{BB962C8B-B14F-4D97-AF65-F5344CB8AC3E}">
        <p14:creationId xmlns:p14="http://schemas.microsoft.com/office/powerpoint/2010/main" val="167557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Segmenter un réseau IPv4 en sous-réseaux</a:t>
            </a:r>
            <a:r>
              <a:rPr lang="en-US" dirty="0"/>
              <a:t/>
            </a:r>
            <a:br>
              <a:rPr lang="en-US" dirty="0"/>
            </a:br>
            <a:r>
              <a:rPr lang="fr-FR" sz="2400"/>
              <a:t> Création de sous-réseaux au niveau de la limite d'octet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464334"/>
          </a:xfrm>
        </p:spPr>
        <p:txBody>
          <a:bodyPr/>
          <a:lstStyle/>
          <a:p>
            <a:pPr marL="342900" indent="-342900" algn="l" rtl="0">
              <a:buFont typeface="Arial" panose="020B0604020202020204" pitchFamily="34" charset="0"/>
              <a:buChar char="•"/>
            </a:pPr>
            <a:r>
              <a:rPr lang="fr-FR" sz="1600">
                <a:solidFill>
                  <a:srgbClr val="000000"/>
                </a:solidFill>
              </a:rPr>
              <a:t>Reportez-vous au tableau pour voir six façons de sous-réseau d'un réseau /24.</a:t>
            </a:r>
          </a:p>
        </p:txBody>
      </p:sp>
      <p:graphicFrame>
        <p:nvGraphicFramePr>
          <p:cNvPr id="5" name="Table 4">
            <a:extLst>
              <a:ext uri="{FF2B5EF4-FFF2-40B4-BE49-F238E27FC236}">
                <a16:creationId xmlns:a16="http://schemas.microsoft.com/office/drawing/2014/main" id="{3EE5DF15-7779-4ED6-8960-EFEFE4B7C5F0}"/>
              </a:ext>
            </a:extLst>
          </p:cNvPr>
          <p:cNvGraphicFramePr>
            <a:graphicFrameLocks noGrp="1"/>
          </p:cNvGraphicFramePr>
          <p:nvPr>
            <p:extLst/>
          </p:nvPr>
        </p:nvGraphicFramePr>
        <p:xfrm>
          <a:off x="1207769" y="1457067"/>
          <a:ext cx="6728460" cy="274574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3173678455"/>
                    </a:ext>
                  </a:extLst>
                </a:gridCol>
                <a:gridCol w="1203960">
                  <a:extLst>
                    <a:ext uri="{9D8B030D-6E8A-4147-A177-3AD203B41FA5}">
                      <a16:colId xmlns:a16="http://schemas.microsoft.com/office/drawing/2014/main" val="1538934761"/>
                    </a:ext>
                  </a:extLst>
                </a:gridCol>
                <a:gridCol w="3092530">
                  <a:extLst>
                    <a:ext uri="{9D8B030D-6E8A-4147-A177-3AD203B41FA5}">
                      <a16:colId xmlns:a16="http://schemas.microsoft.com/office/drawing/2014/main" val="1045760004"/>
                    </a:ext>
                  </a:extLst>
                </a:gridCol>
                <a:gridCol w="747950">
                  <a:extLst>
                    <a:ext uri="{9D8B030D-6E8A-4147-A177-3AD203B41FA5}">
                      <a16:colId xmlns:a16="http://schemas.microsoft.com/office/drawing/2014/main" val="2485496051"/>
                    </a:ext>
                  </a:extLst>
                </a:gridCol>
                <a:gridCol w="723900">
                  <a:extLst>
                    <a:ext uri="{9D8B030D-6E8A-4147-A177-3AD203B41FA5}">
                      <a16:colId xmlns:a16="http://schemas.microsoft.com/office/drawing/2014/main" val="660007875"/>
                    </a:ext>
                  </a:extLst>
                </a:gridCol>
              </a:tblGrid>
              <a:tr h="370840">
                <a:tc>
                  <a:txBody>
                    <a:bodyPr/>
                    <a:lstStyle/>
                    <a:p>
                      <a:pPr algn="l" rtl="0" fontAlgn="ctr"/>
                      <a:r>
                        <a:rPr lang="fr-FR" sz="1000" b="1">
                          <a:effectLst/>
                        </a:rPr>
                        <a:t>Longueur de préfixe</a:t>
                      </a:r>
                    </a:p>
                  </a:txBody>
                  <a:tcPr marL="31750" marR="31750" marT="31750" marB="31750" anchor="ctr"/>
                </a:tc>
                <a:tc>
                  <a:txBody>
                    <a:bodyPr/>
                    <a:lstStyle/>
                    <a:p>
                      <a:pPr algn="l" rtl="0" fontAlgn="ctr"/>
                      <a:r>
                        <a:rPr lang="fr-FR" sz="1000" b="1">
                          <a:effectLst/>
                        </a:rPr>
                        <a:t>Masque de sous-réseau</a:t>
                      </a:r>
                    </a:p>
                  </a:txBody>
                  <a:tcPr marL="31750" marR="31750" marT="31750" marB="31750" anchor="ctr"/>
                </a:tc>
                <a:tc>
                  <a:txBody>
                    <a:bodyPr/>
                    <a:lstStyle/>
                    <a:p>
                      <a:pPr algn="l" rtl="0" fontAlgn="ctr"/>
                      <a:r>
                        <a:rPr lang="fr-FR" sz="1000" b="1">
                          <a:effectLst/>
                        </a:rPr>
                        <a:t>Masque de sous-réseau (binaire)</a:t>
                      </a:r>
                      <a:r>
                        <a:rPr lang="en-CA" sz="1000" b="1" dirty="0">
                          <a:effectLst/>
                        </a:rPr>
                        <a:t/>
                      </a:r>
                      <a:br>
                        <a:rPr lang="en-CA" sz="1000" b="1" dirty="0">
                          <a:effectLst/>
                        </a:rPr>
                      </a:br>
                      <a:r>
                        <a:rPr lang="fr-FR" sz="1000" b="1">
                          <a:effectLst/>
                        </a:rPr>
                        <a:t>(n = réseau, h = hôte)</a:t>
                      </a:r>
                    </a:p>
                  </a:txBody>
                  <a:tcPr marL="31750" marR="31750" marT="31750" marB="31750" anchor="ctr"/>
                </a:tc>
                <a:tc>
                  <a:txBody>
                    <a:bodyPr/>
                    <a:lstStyle/>
                    <a:p>
                      <a:pPr algn="l" rtl="0" fontAlgn="ctr"/>
                      <a:r>
                        <a:rPr lang="fr-FR" sz="1000" b="1">
                          <a:effectLst/>
                        </a:rPr>
                        <a:t>Nombre de sous-réseaux</a:t>
                      </a:r>
                    </a:p>
                  </a:txBody>
                  <a:tcPr marL="31750" marR="31750" marT="31750" marB="31750" anchor="ctr"/>
                </a:tc>
                <a:tc>
                  <a:txBody>
                    <a:bodyPr/>
                    <a:lstStyle/>
                    <a:p>
                      <a:pPr algn="l" rtl="0" fontAlgn="ctr"/>
                      <a:r>
                        <a:rPr lang="fr-FR" sz="1000" b="1">
                          <a:effectLst/>
                        </a:rPr>
                        <a:t>Nombre d'hôtes</a:t>
                      </a:r>
                    </a:p>
                  </a:txBody>
                  <a:tcPr marL="31750" marR="31750" marT="31750" marB="31750" anchor="ctr"/>
                </a:tc>
                <a:extLst>
                  <a:ext uri="{0D108BD9-81ED-4DB2-BD59-A6C34878D82A}">
                    <a16:rowId xmlns:a16="http://schemas.microsoft.com/office/drawing/2014/main" val="2275849055"/>
                  </a:ext>
                </a:extLst>
              </a:tr>
              <a:tr h="370840">
                <a:tc>
                  <a:txBody>
                    <a:bodyPr/>
                    <a:lstStyle/>
                    <a:p>
                      <a:pPr rtl="0" fontAlgn="ctr"/>
                      <a:r>
                        <a:rPr lang="fr-FR" sz="1000" b="0">
                          <a:effectLst/>
                        </a:rPr>
                        <a:t>/25</a:t>
                      </a:r>
                    </a:p>
                  </a:txBody>
                  <a:tcPr marL="31750" marR="31750" marT="31750" marB="31750" anchor="ctr"/>
                </a:tc>
                <a:tc>
                  <a:txBody>
                    <a:bodyPr/>
                    <a:lstStyle/>
                    <a:p>
                      <a:pPr rtl="0" fontAlgn="ctr"/>
                      <a:r>
                        <a:rPr lang="fr-FR" sz="1000" b="0">
                          <a:effectLst/>
                        </a:rPr>
                        <a:t>255.255.255.128</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a:t>
                      </a:r>
                      <a:r>
                        <a:rPr lang="fr-FR" sz="1000" b="0">
                          <a:effectLst/>
                          <a:latin typeface="Courier New" panose="02070309020205020404" pitchFamily="49" charset="0"/>
                          <a:cs typeface="Courier New" panose="02070309020205020404" pitchFamily="49" charset="0"/>
                        </a:rPr>
                        <a:t>hhhhhhh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a:t>
                      </a:r>
                      <a:r>
                        <a:rPr lang="fr-FR" sz="1000" b="0">
                          <a:effectLst/>
                          <a:latin typeface="Courier New" panose="02070309020205020404" pitchFamily="49" charset="0"/>
                          <a:cs typeface="Courier New" panose="02070309020205020404" pitchFamily="49" charset="0"/>
                        </a:rPr>
                        <a:t>0000000</a:t>
                      </a:r>
                    </a:p>
                  </a:txBody>
                  <a:tcPr marL="31750" marR="31750" marT="31750" marB="31750" anchor="ctr"/>
                </a:tc>
                <a:tc>
                  <a:txBody>
                    <a:bodyPr/>
                    <a:lstStyle/>
                    <a:p>
                      <a:pPr rtl="0" fontAlgn="ctr"/>
                      <a:r>
                        <a:rPr lang="fr-FR" sz="1000" b="1">
                          <a:effectLst/>
                        </a:rPr>
                        <a:t>2</a:t>
                      </a:r>
                    </a:p>
                  </a:txBody>
                  <a:tcPr marL="31750" marR="31750" marT="31750" marB="31750" anchor="ctr"/>
                </a:tc>
                <a:tc>
                  <a:txBody>
                    <a:bodyPr/>
                    <a:lstStyle/>
                    <a:p>
                      <a:pPr rtl="0" fontAlgn="ctr"/>
                      <a:r>
                        <a:rPr lang="fr-FR" sz="1000" b="0">
                          <a:effectLst/>
                        </a:rPr>
                        <a:t>126</a:t>
                      </a:r>
                    </a:p>
                  </a:txBody>
                  <a:tcPr marL="31750" marR="31750" marT="31750" marB="31750" anchor="ctr"/>
                </a:tc>
                <a:extLst>
                  <a:ext uri="{0D108BD9-81ED-4DB2-BD59-A6C34878D82A}">
                    <a16:rowId xmlns:a16="http://schemas.microsoft.com/office/drawing/2014/main" val="1601271128"/>
                  </a:ext>
                </a:extLst>
              </a:tr>
              <a:tr h="370840">
                <a:tc>
                  <a:txBody>
                    <a:bodyPr/>
                    <a:lstStyle/>
                    <a:p>
                      <a:pPr rtl="0" fontAlgn="ctr"/>
                      <a:r>
                        <a:rPr lang="fr-FR" sz="1000" b="0">
                          <a:effectLst/>
                        </a:rPr>
                        <a:t>/26</a:t>
                      </a:r>
                    </a:p>
                  </a:txBody>
                  <a:tcPr marL="31750" marR="31750" marT="31750" marB="31750" anchor="ctr"/>
                </a:tc>
                <a:tc>
                  <a:txBody>
                    <a:bodyPr/>
                    <a:lstStyle/>
                    <a:p>
                      <a:pPr rtl="0" fontAlgn="ctr"/>
                      <a:r>
                        <a:rPr lang="fr-FR" sz="1000" b="0">
                          <a:effectLst/>
                        </a:rPr>
                        <a:t>255.255.255.192</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a:t>
                      </a:r>
                      <a:r>
                        <a:rPr lang="fr-FR" sz="1000" b="0">
                          <a:effectLst/>
                          <a:latin typeface="Courier New" panose="02070309020205020404" pitchFamily="49" charset="0"/>
                          <a:cs typeface="Courier New" panose="02070309020205020404" pitchFamily="49" charset="0"/>
                        </a:rPr>
                        <a:t>hhhhhh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a:t>
                      </a:r>
                      <a:r>
                        <a:rPr lang="fr-FR" sz="1000" b="0">
                          <a:effectLst/>
                          <a:latin typeface="Courier New" panose="02070309020205020404" pitchFamily="49" charset="0"/>
                          <a:cs typeface="Courier New" panose="02070309020205020404" pitchFamily="49" charset="0"/>
                        </a:rPr>
                        <a:t>000000</a:t>
                      </a:r>
                    </a:p>
                  </a:txBody>
                  <a:tcPr marL="31750" marR="31750" marT="31750" marB="31750" anchor="ctr"/>
                </a:tc>
                <a:tc>
                  <a:txBody>
                    <a:bodyPr/>
                    <a:lstStyle/>
                    <a:p>
                      <a:pPr rtl="0" fontAlgn="ctr"/>
                      <a:r>
                        <a:rPr lang="fr-FR" sz="1000" b="1">
                          <a:effectLst/>
                        </a:rPr>
                        <a:t>4</a:t>
                      </a:r>
                    </a:p>
                  </a:txBody>
                  <a:tcPr marL="31750" marR="31750" marT="31750" marB="31750" anchor="ctr"/>
                </a:tc>
                <a:tc>
                  <a:txBody>
                    <a:bodyPr/>
                    <a:lstStyle/>
                    <a:p>
                      <a:pPr rtl="0" fontAlgn="ctr"/>
                      <a:r>
                        <a:rPr lang="fr-FR" sz="1000" b="0">
                          <a:effectLst/>
                        </a:rPr>
                        <a:t>62</a:t>
                      </a:r>
                    </a:p>
                  </a:txBody>
                  <a:tcPr marL="31750" marR="31750" marT="31750" marB="31750" anchor="ctr"/>
                </a:tc>
                <a:extLst>
                  <a:ext uri="{0D108BD9-81ED-4DB2-BD59-A6C34878D82A}">
                    <a16:rowId xmlns:a16="http://schemas.microsoft.com/office/drawing/2014/main" val="1999121572"/>
                  </a:ext>
                </a:extLst>
              </a:tr>
              <a:tr h="370840">
                <a:tc>
                  <a:txBody>
                    <a:bodyPr/>
                    <a:lstStyle/>
                    <a:p>
                      <a:pPr rtl="0" fontAlgn="ctr"/>
                      <a:r>
                        <a:rPr lang="fr-FR" sz="1000" b="0">
                          <a:effectLst/>
                        </a:rPr>
                        <a:t>/27</a:t>
                      </a:r>
                    </a:p>
                  </a:txBody>
                  <a:tcPr marL="31750" marR="31750" marT="31750" marB="31750" anchor="ctr"/>
                </a:tc>
                <a:tc>
                  <a:txBody>
                    <a:bodyPr/>
                    <a:lstStyle/>
                    <a:p>
                      <a:pPr rtl="0" fontAlgn="ctr"/>
                      <a:r>
                        <a:rPr lang="fr-FR" sz="1000" b="0">
                          <a:effectLst/>
                        </a:rPr>
                        <a:t>255.255.255.224</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a:t>
                      </a:r>
                      <a:r>
                        <a:rPr lang="fr-FR" sz="1000" b="0">
                          <a:effectLst/>
                          <a:latin typeface="Courier New" panose="02070309020205020404" pitchFamily="49" charset="0"/>
                          <a:cs typeface="Courier New" panose="02070309020205020404" pitchFamily="49" charset="0"/>
                        </a:rPr>
                        <a:t>hhhhh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a:t>
                      </a:r>
                      <a:r>
                        <a:rPr lang="fr-FR" sz="1000" b="0">
                          <a:effectLst/>
                          <a:latin typeface="Courier New" panose="02070309020205020404" pitchFamily="49" charset="0"/>
                          <a:cs typeface="Courier New" panose="02070309020205020404" pitchFamily="49" charset="0"/>
                        </a:rPr>
                        <a:t>00000</a:t>
                      </a:r>
                    </a:p>
                  </a:txBody>
                  <a:tcPr marL="31750" marR="31750" marT="31750" marB="31750" anchor="ctr"/>
                </a:tc>
                <a:tc>
                  <a:txBody>
                    <a:bodyPr/>
                    <a:lstStyle/>
                    <a:p>
                      <a:pPr rtl="0" fontAlgn="ctr"/>
                      <a:r>
                        <a:rPr lang="fr-FR" sz="1000" b="1">
                          <a:effectLst/>
                        </a:rPr>
                        <a:t>8</a:t>
                      </a:r>
                    </a:p>
                  </a:txBody>
                  <a:tcPr marL="31750" marR="31750" marT="31750" marB="31750" anchor="ctr"/>
                </a:tc>
                <a:tc>
                  <a:txBody>
                    <a:bodyPr/>
                    <a:lstStyle/>
                    <a:p>
                      <a:pPr rtl="0" fontAlgn="ctr"/>
                      <a:r>
                        <a:rPr lang="fr-FR" sz="1000" b="0">
                          <a:effectLst/>
                        </a:rPr>
                        <a:t>30</a:t>
                      </a:r>
                    </a:p>
                  </a:txBody>
                  <a:tcPr marL="31750" marR="31750" marT="31750" marB="31750" anchor="ctr"/>
                </a:tc>
                <a:extLst>
                  <a:ext uri="{0D108BD9-81ED-4DB2-BD59-A6C34878D82A}">
                    <a16:rowId xmlns:a16="http://schemas.microsoft.com/office/drawing/2014/main" val="346473952"/>
                  </a:ext>
                </a:extLst>
              </a:tr>
              <a:tr h="370840">
                <a:tc>
                  <a:txBody>
                    <a:bodyPr/>
                    <a:lstStyle/>
                    <a:p>
                      <a:pPr rtl="0" fontAlgn="ctr"/>
                      <a:r>
                        <a:rPr lang="fr-FR" sz="1000" b="0">
                          <a:effectLst/>
                        </a:rPr>
                        <a:t>/28</a:t>
                      </a:r>
                    </a:p>
                  </a:txBody>
                  <a:tcPr marL="31750" marR="31750" marT="31750" marB="31750" anchor="ctr"/>
                </a:tc>
                <a:tc>
                  <a:txBody>
                    <a:bodyPr/>
                    <a:lstStyle/>
                    <a:p>
                      <a:pPr rtl="0" fontAlgn="ctr"/>
                      <a:r>
                        <a:rPr lang="fr-FR" sz="1000" b="0">
                          <a:effectLst/>
                        </a:rPr>
                        <a:t>255.255.255.240</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nnnn</a:t>
                      </a:r>
                      <a:r>
                        <a:rPr lang="fr-FR" sz="1000" b="0">
                          <a:effectLst/>
                          <a:latin typeface="Courier New" panose="02070309020205020404" pitchFamily="49" charset="0"/>
                          <a:cs typeface="Courier New" panose="02070309020205020404" pitchFamily="49" charset="0"/>
                        </a:rPr>
                        <a:t>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1111</a:t>
                      </a:r>
                      <a:r>
                        <a:rPr lang="fr-FR" sz="1000" b="0">
                          <a:effectLst/>
                          <a:latin typeface="Courier New" panose="02070309020205020404" pitchFamily="49" charset="0"/>
                          <a:cs typeface="Courier New" panose="02070309020205020404" pitchFamily="49" charset="0"/>
                        </a:rPr>
                        <a:t>0000</a:t>
                      </a:r>
                    </a:p>
                  </a:txBody>
                  <a:tcPr marL="31750" marR="31750" marT="31750" marB="31750" anchor="ctr"/>
                </a:tc>
                <a:tc>
                  <a:txBody>
                    <a:bodyPr/>
                    <a:lstStyle/>
                    <a:p>
                      <a:pPr rtl="0" fontAlgn="ctr"/>
                      <a:r>
                        <a:rPr lang="fr-FR" sz="1000" b="1">
                          <a:effectLst/>
                        </a:rPr>
                        <a:t>16</a:t>
                      </a:r>
                    </a:p>
                  </a:txBody>
                  <a:tcPr marL="31750" marR="31750" marT="31750" marB="31750" anchor="ctr"/>
                </a:tc>
                <a:tc>
                  <a:txBody>
                    <a:bodyPr/>
                    <a:lstStyle/>
                    <a:p>
                      <a:pPr rtl="0" fontAlgn="ctr"/>
                      <a:r>
                        <a:rPr lang="fr-FR" sz="1000" b="0">
                          <a:effectLst/>
                        </a:rPr>
                        <a:t>14</a:t>
                      </a:r>
                    </a:p>
                  </a:txBody>
                  <a:tcPr marL="31750" marR="31750" marT="31750" marB="31750" anchor="ctr"/>
                </a:tc>
                <a:extLst>
                  <a:ext uri="{0D108BD9-81ED-4DB2-BD59-A6C34878D82A}">
                    <a16:rowId xmlns:a16="http://schemas.microsoft.com/office/drawing/2014/main" val="1694683452"/>
                  </a:ext>
                </a:extLst>
              </a:tr>
              <a:tr h="370840">
                <a:tc>
                  <a:txBody>
                    <a:bodyPr/>
                    <a:lstStyle/>
                    <a:p>
                      <a:pPr rtl="0" fontAlgn="ctr"/>
                      <a:r>
                        <a:rPr lang="fr-FR" sz="1000" b="0">
                          <a:effectLst/>
                        </a:rPr>
                        <a:t>/29</a:t>
                      </a:r>
                    </a:p>
                  </a:txBody>
                  <a:tcPr marL="31750" marR="31750" marT="31750" marB="31750" anchor="ctr"/>
                </a:tc>
                <a:tc>
                  <a:txBody>
                    <a:bodyPr/>
                    <a:lstStyle/>
                    <a:p>
                      <a:pPr rtl="0" fontAlgn="ctr"/>
                      <a:r>
                        <a:rPr lang="fr-FR" sz="1000" b="0">
                          <a:effectLst/>
                        </a:rPr>
                        <a:t>255.255.255.248</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nnnnn</a:t>
                      </a:r>
                      <a:r>
                        <a:rPr lang="fr-FR" sz="1000" b="0">
                          <a:effectLst/>
                          <a:latin typeface="Courier New" panose="02070309020205020404" pitchFamily="49" charset="0"/>
                          <a:cs typeface="Courier New" panose="02070309020205020404" pitchFamily="49" charset="0"/>
                        </a:rPr>
                        <a:t>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11111</a:t>
                      </a:r>
                      <a:r>
                        <a:rPr lang="fr-FR" sz="1000" b="0">
                          <a:effectLst/>
                          <a:latin typeface="Courier New" panose="02070309020205020404" pitchFamily="49" charset="0"/>
                          <a:cs typeface="Courier New" panose="02070309020205020404" pitchFamily="49" charset="0"/>
                        </a:rPr>
                        <a:t>000</a:t>
                      </a:r>
                    </a:p>
                  </a:txBody>
                  <a:tcPr marL="31750" marR="31750" marT="31750" marB="31750" anchor="ctr"/>
                </a:tc>
                <a:tc>
                  <a:txBody>
                    <a:bodyPr/>
                    <a:lstStyle/>
                    <a:p>
                      <a:pPr rtl="0" fontAlgn="ctr"/>
                      <a:r>
                        <a:rPr lang="fr-FR" sz="1000" b="1">
                          <a:effectLst/>
                        </a:rPr>
                        <a:t>32</a:t>
                      </a:r>
                    </a:p>
                  </a:txBody>
                  <a:tcPr marL="31750" marR="31750" marT="31750" marB="31750" anchor="ctr"/>
                </a:tc>
                <a:tc>
                  <a:txBody>
                    <a:bodyPr/>
                    <a:lstStyle/>
                    <a:p>
                      <a:pPr rtl="0" fontAlgn="ctr"/>
                      <a:r>
                        <a:rPr lang="fr-FR" sz="1000" b="0">
                          <a:effectLst/>
                        </a:rPr>
                        <a:t>6</a:t>
                      </a:r>
                    </a:p>
                  </a:txBody>
                  <a:tcPr marL="31750" marR="31750" marT="31750" marB="31750" anchor="ctr"/>
                </a:tc>
                <a:extLst>
                  <a:ext uri="{0D108BD9-81ED-4DB2-BD59-A6C34878D82A}">
                    <a16:rowId xmlns:a16="http://schemas.microsoft.com/office/drawing/2014/main" val="2090259769"/>
                  </a:ext>
                </a:extLst>
              </a:tr>
              <a:tr h="370840">
                <a:tc>
                  <a:txBody>
                    <a:bodyPr/>
                    <a:lstStyle/>
                    <a:p>
                      <a:pPr rtl="0" fontAlgn="ctr"/>
                      <a:r>
                        <a:rPr lang="fr-FR" sz="1000" b="0">
                          <a:effectLst/>
                        </a:rPr>
                        <a:t>/30</a:t>
                      </a:r>
                    </a:p>
                  </a:txBody>
                  <a:tcPr marL="31750" marR="31750" marT="31750" marB="31750" anchor="ctr"/>
                </a:tc>
                <a:tc>
                  <a:txBody>
                    <a:bodyPr/>
                    <a:lstStyle/>
                    <a:p>
                      <a:pPr rtl="0" fontAlgn="ctr"/>
                      <a:r>
                        <a:rPr lang="fr-FR" sz="1000" b="0">
                          <a:effectLst/>
                        </a:rPr>
                        <a:t>255.255.255.252</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nnnnnn</a:t>
                      </a:r>
                      <a:r>
                        <a:rPr lang="fr-FR" sz="1000" b="0">
                          <a:effectLst/>
                          <a:latin typeface="Courier New" panose="02070309020205020404" pitchFamily="49" charset="0"/>
                          <a:cs typeface="Courier New" panose="02070309020205020404" pitchFamily="49" charset="0"/>
                        </a:rPr>
                        <a:t>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111111</a:t>
                      </a:r>
                      <a:r>
                        <a:rPr lang="fr-FR" sz="1000" b="0">
                          <a:effectLst/>
                          <a:latin typeface="Courier New" panose="02070309020205020404" pitchFamily="49" charset="0"/>
                          <a:cs typeface="Courier New" panose="02070309020205020404" pitchFamily="49" charset="0"/>
                        </a:rPr>
                        <a:t>00</a:t>
                      </a:r>
                    </a:p>
                  </a:txBody>
                  <a:tcPr marL="31750" marR="31750" marT="31750" marB="31750" anchor="ctr"/>
                </a:tc>
                <a:tc>
                  <a:txBody>
                    <a:bodyPr/>
                    <a:lstStyle/>
                    <a:p>
                      <a:pPr rtl="0" fontAlgn="ctr"/>
                      <a:r>
                        <a:rPr lang="fr-FR" sz="1000" b="1">
                          <a:effectLst/>
                        </a:rPr>
                        <a:t>64</a:t>
                      </a:r>
                    </a:p>
                  </a:txBody>
                  <a:tcPr marL="31750" marR="31750" marT="31750" marB="31750" anchor="ctr"/>
                </a:tc>
                <a:tc>
                  <a:txBody>
                    <a:bodyPr/>
                    <a:lstStyle/>
                    <a:p>
                      <a:pPr rtl="0" fontAlgn="ctr"/>
                      <a:r>
                        <a:rPr lang="fr-FR" sz="1000" b="0">
                          <a:effectLst/>
                        </a:rPr>
                        <a:t>2</a:t>
                      </a:r>
                    </a:p>
                  </a:txBody>
                  <a:tcPr marL="31750" marR="31750" marT="31750" marB="31750" anchor="ctr"/>
                </a:tc>
                <a:extLst>
                  <a:ext uri="{0D108BD9-81ED-4DB2-BD59-A6C34878D82A}">
                    <a16:rowId xmlns:a16="http://schemas.microsoft.com/office/drawing/2014/main" val="4211026032"/>
                  </a:ext>
                </a:extLst>
              </a:tr>
            </a:tbl>
          </a:graphicData>
        </a:graphic>
      </p:graphicFrame>
    </p:spTree>
    <p:extLst>
      <p:ext uri="{BB962C8B-B14F-4D97-AF65-F5344CB8AC3E}">
        <p14:creationId xmlns:p14="http://schemas.microsoft.com/office/powerpoint/2010/main" val="347769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11.6 Création de sous-réseaux avec le préfixe /16 et /8</a:t>
            </a:r>
          </a:p>
        </p:txBody>
      </p:sp>
    </p:spTree>
    <p:custDataLst>
      <p:tags r:id="rId1"/>
    </p:custDataLst>
    <p:extLst>
      <p:ext uri="{BB962C8B-B14F-4D97-AF65-F5344CB8AC3E}">
        <p14:creationId xmlns:p14="http://schemas.microsoft.com/office/powerpoint/2010/main" val="2968311542"/>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Sous-réseaux avec le préfixe /16 et /8</a:t>
            </a:r>
            <a:r>
              <a:rPr lang="en-US" dirty="0"/>
              <a:t/>
            </a:r>
            <a:br>
              <a:rPr lang="en-US" dirty="0"/>
            </a:br>
            <a:r>
              <a:rPr lang="fr-FR" sz="2400"/>
              <a:t>Créer des sous-réseaux avec un préfixe /16</a:t>
            </a:r>
          </a:p>
        </p:txBody>
      </p:sp>
      <p:sp>
        <p:nvSpPr>
          <p:cNvPr id="7" name="Content Placeholder 3">
            <a:extLst>
              <a:ext uri="{FF2B5EF4-FFF2-40B4-BE49-F238E27FC236}">
                <a16:creationId xmlns:a16="http://schemas.microsoft.com/office/drawing/2014/main" id="{A92F2256-EB3D-415D-8AD3-8D728E435B5E}"/>
              </a:ext>
            </a:extLst>
          </p:cNvPr>
          <p:cNvSpPr>
            <a:spLocks noGrp="1"/>
          </p:cNvSpPr>
          <p:nvPr>
            <p:ph idx="1"/>
          </p:nvPr>
        </p:nvSpPr>
        <p:spPr>
          <a:xfrm>
            <a:off x="347128" y="855419"/>
            <a:ext cx="2875109" cy="3073946"/>
          </a:xfrm>
        </p:spPr>
        <p:txBody>
          <a:bodyPr/>
          <a:lstStyle/>
          <a:p>
            <a:pPr marL="342900" indent="-342900" algn="l" rtl="0">
              <a:buFont typeface="Arial" panose="020B0604020202020204" pitchFamily="34" charset="0"/>
              <a:buChar char="•"/>
            </a:pPr>
            <a:r>
              <a:rPr lang="fr-FR" sz="1600">
                <a:solidFill>
                  <a:srgbClr val="000000"/>
                </a:solidFill>
              </a:rPr>
              <a:t>Le tableau indique les différents scénarios qui permettent de segmenter un préfixe /16 en sous-réseaux.</a:t>
            </a:r>
          </a:p>
        </p:txBody>
      </p:sp>
      <p:graphicFrame>
        <p:nvGraphicFramePr>
          <p:cNvPr id="2" name="Table 1">
            <a:extLst>
              <a:ext uri="{FF2B5EF4-FFF2-40B4-BE49-F238E27FC236}">
                <a16:creationId xmlns:a16="http://schemas.microsoft.com/office/drawing/2014/main" id="{CDE0FA95-43CC-4153-B365-8C3E8D1B3BEC}"/>
              </a:ext>
            </a:extLst>
          </p:cNvPr>
          <p:cNvGraphicFramePr>
            <a:graphicFrameLocks noGrp="1"/>
          </p:cNvGraphicFramePr>
          <p:nvPr>
            <p:extLst/>
          </p:nvPr>
        </p:nvGraphicFramePr>
        <p:xfrm>
          <a:off x="3259945" y="617507"/>
          <a:ext cx="5836920" cy="4610100"/>
        </p:xfrm>
        <a:graphic>
          <a:graphicData uri="http://schemas.openxmlformats.org/drawingml/2006/table">
            <a:tbl>
              <a:tblPr firstRow="1" bandRow="1">
                <a:tableStyleId>{5C22544A-7EE6-4342-B048-85BDC9FD1C3A}</a:tableStyleId>
              </a:tblPr>
              <a:tblGrid>
                <a:gridCol w="1003499">
                  <a:extLst>
                    <a:ext uri="{9D8B030D-6E8A-4147-A177-3AD203B41FA5}">
                      <a16:colId xmlns:a16="http://schemas.microsoft.com/office/drawing/2014/main" val="3400914921"/>
                    </a:ext>
                  </a:extLst>
                </a:gridCol>
                <a:gridCol w="1033188">
                  <a:extLst>
                    <a:ext uri="{9D8B030D-6E8A-4147-A177-3AD203B41FA5}">
                      <a16:colId xmlns:a16="http://schemas.microsoft.com/office/drawing/2014/main" val="2755569675"/>
                    </a:ext>
                  </a:extLst>
                </a:gridCol>
                <a:gridCol w="2410773">
                  <a:extLst>
                    <a:ext uri="{9D8B030D-6E8A-4147-A177-3AD203B41FA5}">
                      <a16:colId xmlns:a16="http://schemas.microsoft.com/office/drawing/2014/main" val="2977755399"/>
                    </a:ext>
                  </a:extLst>
                </a:gridCol>
                <a:gridCol w="725510">
                  <a:extLst>
                    <a:ext uri="{9D8B030D-6E8A-4147-A177-3AD203B41FA5}">
                      <a16:colId xmlns:a16="http://schemas.microsoft.com/office/drawing/2014/main" val="1257793725"/>
                    </a:ext>
                  </a:extLst>
                </a:gridCol>
                <a:gridCol w="663950">
                  <a:extLst>
                    <a:ext uri="{9D8B030D-6E8A-4147-A177-3AD203B41FA5}">
                      <a16:colId xmlns:a16="http://schemas.microsoft.com/office/drawing/2014/main" val="859093634"/>
                    </a:ext>
                  </a:extLst>
                </a:gridCol>
              </a:tblGrid>
              <a:tr h="159578">
                <a:tc>
                  <a:txBody>
                    <a:bodyPr/>
                    <a:lstStyle/>
                    <a:p>
                      <a:pPr algn="l" rtl="0" fontAlgn="ctr"/>
                      <a:r>
                        <a:rPr lang="fr-FR" sz="800" b="1">
                          <a:effectLst/>
                        </a:rPr>
                        <a:t>Longueur de préfixe</a:t>
                      </a:r>
                    </a:p>
                  </a:txBody>
                  <a:tcPr marL="31750" marR="31750" marT="31750" marB="31750" anchor="ctr"/>
                </a:tc>
                <a:tc>
                  <a:txBody>
                    <a:bodyPr/>
                    <a:lstStyle/>
                    <a:p>
                      <a:pPr algn="l" rtl="0" fontAlgn="ctr"/>
                      <a:r>
                        <a:rPr lang="fr-FR" sz="800" b="1">
                          <a:effectLst/>
                        </a:rPr>
                        <a:t>Masque de sous-réseau</a:t>
                      </a:r>
                    </a:p>
                  </a:txBody>
                  <a:tcPr marL="31750" marR="31750" marT="31750" marB="31750" anchor="ctr"/>
                </a:tc>
                <a:tc>
                  <a:txBody>
                    <a:bodyPr/>
                    <a:lstStyle/>
                    <a:p>
                      <a:pPr algn="l" rtl="0" fontAlgn="ctr"/>
                      <a:r>
                        <a:rPr lang="fr-FR" sz="800" b="1">
                          <a:effectLst/>
                        </a:rPr>
                        <a:t>Network Address (n = network, h = host)</a:t>
                      </a:r>
                    </a:p>
                  </a:txBody>
                  <a:tcPr marL="31750" marR="31750" marT="31750" marB="31750" anchor="ctr"/>
                </a:tc>
                <a:tc>
                  <a:txBody>
                    <a:bodyPr/>
                    <a:lstStyle/>
                    <a:p>
                      <a:pPr algn="l" rtl="0" fontAlgn="ctr"/>
                      <a:r>
                        <a:rPr lang="fr-FR" sz="800" b="1">
                          <a:effectLst/>
                        </a:rPr>
                        <a:t>Nombre de sous-réseaux</a:t>
                      </a:r>
                    </a:p>
                  </a:txBody>
                  <a:tcPr marL="31750" marR="31750" marT="31750" marB="31750" anchor="ctr"/>
                </a:tc>
                <a:tc>
                  <a:txBody>
                    <a:bodyPr/>
                    <a:lstStyle/>
                    <a:p>
                      <a:pPr algn="l" rtl="0" fontAlgn="ctr"/>
                      <a:r>
                        <a:rPr lang="fr-FR" sz="800" b="1">
                          <a:effectLst/>
                        </a:rPr>
                        <a:t>Nombre d'hôtes</a:t>
                      </a:r>
                    </a:p>
                  </a:txBody>
                  <a:tcPr marL="31750" marR="31750" marT="31750" marB="31750" anchor="ctr"/>
                </a:tc>
                <a:extLst>
                  <a:ext uri="{0D108BD9-81ED-4DB2-BD59-A6C34878D82A}">
                    <a16:rowId xmlns:a16="http://schemas.microsoft.com/office/drawing/2014/main" val="334953287"/>
                  </a:ext>
                </a:extLst>
              </a:tr>
              <a:tr h="264506">
                <a:tc>
                  <a:txBody>
                    <a:bodyPr/>
                    <a:lstStyle/>
                    <a:p>
                      <a:pPr rtl="0" fontAlgn="ctr"/>
                      <a:r>
                        <a:rPr lang="fr-FR" sz="800" b="0">
                          <a:effectLst/>
                        </a:rPr>
                        <a:t>/17</a:t>
                      </a:r>
                    </a:p>
                  </a:txBody>
                  <a:tcPr marL="31750" marR="31750" marT="31750" marB="31750" anchor="ctr"/>
                </a:tc>
                <a:tc>
                  <a:txBody>
                    <a:bodyPr/>
                    <a:lstStyle/>
                    <a:p>
                      <a:pPr rtl="0" fontAlgn="ctr"/>
                      <a:r>
                        <a:rPr lang="fr-FR" sz="800" b="0">
                          <a:effectLst/>
                        </a:rPr>
                        <a:t>255.255.</a:t>
                      </a:r>
                      <a:r>
                        <a:rPr lang="fr-FR" sz="800" b="1">
                          <a:effectLst/>
                        </a:rPr>
                        <a:t>128</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a:t>
                      </a:r>
                      <a:r>
                        <a:rPr lang="fr-FR" sz="800" b="1">
                          <a:effectLst/>
                          <a:latin typeface="Courier New" panose="02070309020205020404" pitchFamily="49" charset="0"/>
                          <a:cs typeface="Courier New" panose="02070309020205020404" pitchFamily="49" charset="0"/>
                        </a:rPr>
                        <a:t>n</a:t>
                      </a:r>
                      <a:r>
                        <a:rPr lang="fr-FR" sz="800" b="0">
                          <a:effectLst/>
                          <a:latin typeface="Courier New" panose="02070309020205020404" pitchFamily="49" charset="0"/>
                          <a:cs typeface="Courier New" panose="02070309020205020404" pitchFamily="49" charset="0"/>
                        </a:rPr>
                        <a:t>hhhhhhh.hhhhhhhh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11111111.11111111.</a:t>
                      </a:r>
                      <a:r>
                        <a:rPr lang="fr-FR" sz="800" b="1">
                          <a:effectLst/>
                          <a:latin typeface="Courier New" panose="02070309020205020404" pitchFamily="49" charset="0"/>
                          <a:cs typeface="Courier New" panose="02070309020205020404" pitchFamily="49" charset="0"/>
                        </a:rPr>
                        <a:t>1</a:t>
                      </a:r>
                      <a:r>
                        <a:rPr lang="fr-FR" sz="800" b="0">
                          <a:effectLst/>
                          <a:latin typeface="Courier New" panose="02070309020205020404" pitchFamily="49" charset="0"/>
                          <a:cs typeface="Courier New" panose="02070309020205020404" pitchFamily="49" charset="0"/>
                        </a:rPr>
                        <a:t>0000000.00000000</a:t>
                      </a:r>
                    </a:p>
                  </a:txBody>
                  <a:tcPr marL="31750" marR="31750" marT="31750" marB="31750" anchor="ctr"/>
                </a:tc>
                <a:tc>
                  <a:txBody>
                    <a:bodyPr/>
                    <a:lstStyle/>
                    <a:p>
                      <a:pPr rtl="0" fontAlgn="ctr"/>
                      <a:r>
                        <a:rPr lang="fr-FR" sz="800" b="1">
                          <a:effectLst/>
                        </a:rPr>
                        <a:t>2</a:t>
                      </a:r>
                    </a:p>
                  </a:txBody>
                  <a:tcPr marL="31750" marR="31750" marT="31750" marB="31750" anchor="ctr"/>
                </a:tc>
                <a:tc>
                  <a:txBody>
                    <a:bodyPr/>
                    <a:lstStyle/>
                    <a:p>
                      <a:pPr rtl="0" fontAlgn="ctr"/>
                      <a:r>
                        <a:rPr lang="fr-FR" sz="800" b="0">
                          <a:effectLst/>
                        </a:rPr>
                        <a:t>32766</a:t>
                      </a:r>
                    </a:p>
                  </a:txBody>
                  <a:tcPr marL="31750" marR="31750" marT="31750" marB="31750" anchor="ctr"/>
                </a:tc>
                <a:extLst>
                  <a:ext uri="{0D108BD9-81ED-4DB2-BD59-A6C34878D82A}">
                    <a16:rowId xmlns:a16="http://schemas.microsoft.com/office/drawing/2014/main" val="1543777364"/>
                  </a:ext>
                </a:extLst>
              </a:tr>
              <a:tr h="264506">
                <a:tc>
                  <a:txBody>
                    <a:bodyPr/>
                    <a:lstStyle/>
                    <a:p>
                      <a:pPr rtl="0" fontAlgn="ctr"/>
                      <a:r>
                        <a:rPr lang="fr-FR" sz="800" b="0">
                          <a:effectLst/>
                        </a:rPr>
                        <a:t>/18</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192</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a:t>
                      </a:r>
                      <a:r>
                        <a:rPr lang="fr-FR" sz="800" b="0">
                          <a:effectLst/>
                          <a:latin typeface="Courier New" panose="02070309020205020404" pitchFamily="49" charset="0"/>
                          <a:cs typeface="Courier New" panose="02070309020205020404" pitchFamily="49" charset="0"/>
                        </a:rPr>
                        <a:t>hhhhhhhhhhhhhh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a:t>
                      </a:r>
                      <a:r>
                        <a:rPr lang="fr-FR" sz="800" b="0">
                          <a:effectLst/>
                          <a:latin typeface="Courier New" panose="02070309020205020404" pitchFamily="49" charset="0"/>
                          <a:cs typeface="Courier New" panose="02070309020205020404" pitchFamily="49" charset="0"/>
                        </a:rPr>
                        <a:t>000000.00000000</a:t>
                      </a:r>
                    </a:p>
                  </a:txBody>
                  <a:tcPr marL="31750" marR="31750" marT="31750" marB="31750" anchor="ctr"/>
                </a:tc>
                <a:tc>
                  <a:txBody>
                    <a:bodyPr/>
                    <a:lstStyle/>
                    <a:p>
                      <a:pPr rtl="0" fontAlgn="ctr"/>
                      <a:r>
                        <a:rPr lang="fr-FR" sz="800" b="1">
                          <a:effectLst/>
                        </a:rPr>
                        <a:t>4</a:t>
                      </a:r>
                    </a:p>
                  </a:txBody>
                  <a:tcPr marL="31750" marR="31750" marT="31750" marB="31750" anchor="ctr"/>
                </a:tc>
                <a:tc>
                  <a:txBody>
                    <a:bodyPr/>
                    <a:lstStyle/>
                    <a:p>
                      <a:pPr rtl="0" fontAlgn="ctr"/>
                      <a:r>
                        <a:rPr lang="fr-FR" sz="800" b="0">
                          <a:effectLst/>
                        </a:rPr>
                        <a:t>16382</a:t>
                      </a:r>
                    </a:p>
                  </a:txBody>
                  <a:tcPr marL="31750" marR="31750" marT="31750" marB="31750" anchor="ctr"/>
                </a:tc>
                <a:extLst>
                  <a:ext uri="{0D108BD9-81ED-4DB2-BD59-A6C34878D82A}">
                    <a16:rowId xmlns:a16="http://schemas.microsoft.com/office/drawing/2014/main" val="507666450"/>
                  </a:ext>
                </a:extLst>
              </a:tr>
              <a:tr h="264506">
                <a:tc>
                  <a:txBody>
                    <a:bodyPr/>
                    <a:lstStyle/>
                    <a:p>
                      <a:pPr rtl="0" fontAlgn="ctr"/>
                      <a:r>
                        <a:rPr lang="fr-FR" sz="800" b="0">
                          <a:effectLst/>
                        </a:rPr>
                        <a:t>/19</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224</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a:t>
                      </a:r>
                      <a:r>
                        <a:rPr lang="fr-FR" sz="800" b="0">
                          <a:effectLst/>
                          <a:latin typeface="Courier New" panose="02070309020205020404" pitchFamily="49" charset="0"/>
                          <a:cs typeface="Courier New" panose="02070309020205020404" pitchFamily="49" charset="0"/>
                        </a:rPr>
                        <a:t>hhhhhhhhhhhh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a:t>
                      </a:r>
                      <a:r>
                        <a:rPr lang="fr-FR" sz="800" b="0">
                          <a:effectLst/>
                          <a:latin typeface="Courier New" panose="02070309020205020404" pitchFamily="49" charset="0"/>
                          <a:cs typeface="Courier New" panose="02070309020205020404" pitchFamily="49" charset="0"/>
                        </a:rPr>
                        <a:t>00000.00000000</a:t>
                      </a:r>
                    </a:p>
                  </a:txBody>
                  <a:tcPr marL="31750" marR="31750" marT="31750" marB="31750" anchor="ctr"/>
                </a:tc>
                <a:tc>
                  <a:txBody>
                    <a:bodyPr/>
                    <a:lstStyle/>
                    <a:p>
                      <a:pPr rtl="0" fontAlgn="ctr"/>
                      <a:r>
                        <a:rPr lang="fr-FR" sz="800" b="1">
                          <a:effectLst/>
                        </a:rPr>
                        <a:t>8</a:t>
                      </a:r>
                    </a:p>
                  </a:txBody>
                  <a:tcPr marL="31750" marR="31750" marT="31750" marB="31750" anchor="ctr"/>
                </a:tc>
                <a:tc>
                  <a:txBody>
                    <a:bodyPr/>
                    <a:lstStyle/>
                    <a:p>
                      <a:pPr rtl="0" fontAlgn="ctr"/>
                      <a:r>
                        <a:rPr lang="fr-FR" sz="800" b="0">
                          <a:effectLst/>
                        </a:rPr>
                        <a:t>8190</a:t>
                      </a:r>
                    </a:p>
                  </a:txBody>
                  <a:tcPr marL="31750" marR="31750" marT="31750" marB="31750" anchor="ctr"/>
                </a:tc>
                <a:extLst>
                  <a:ext uri="{0D108BD9-81ED-4DB2-BD59-A6C34878D82A}">
                    <a16:rowId xmlns:a16="http://schemas.microsoft.com/office/drawing/2014/main" val="895088631"/>
                  </a:ext>
                </a:extLst>
              </a:tr>
              <a:tr h="264506">
                <a:tc>
                  <a:txBody>
                    <a:bodyPr/>
                    <a:lstStyle/>
                    <a:p>
                      <a:pPr rtl="0" fontAlgn="ctr"/>
                      <a:r>
                        <a:rPr lang="fr-FR" sz="800" b="0">
                          <a:effectLst/>
                        </a:rPr>
                        <a:t>/20</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240</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a:t>
                      </a:r>
                      <a:r>
                        <a:rPr lang="fr-FR" sz="800" b="0">
                          <a:effectLst/>
                          <a:latin typeface="Courier New" panose="02070309020205020404" pitchFamily="49" charset="0"/>
                          <a:cs typeface="Courier New" panose="02070309020205020404" pitchFamily="49" charset="0"/>
                        </a:rPr>
                        <a:t>hhhhhhhhhhh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a:t>
                      </a:r>
                      <a:r>
                        <a:rPr lang="fr-FR" sz="800" b="0">
                          <a:effectLst/>
                          <a:latin typeface="Courier New" panose="02070309020205020404" pitchFamily="49" charset="0"/>
                          <a:cs typeface="Courier New" panose="02070309020205020404" pitchFamily="49" charset="0"/>
                        </a:rPr>
                        <a:t>0000.00000000</a:t>
                      </a:r>
                    </a:p>
                  </a:txBody>
                  <a:tcPr marL="31750" marR="31750" marT="31750" marB="31750" anchor="ctr"/>
                </a:tc>
                <a:tc>
                  <a:txBody>
                    <a:bodyPr/>
                    <a:lstStyle/>
                    <a:p>
                      <a:pPr rtl="0" fontAlgn="ctr"/>
                      <a:r>
                        <a:rPr lang="fr-FR" sz="800" b="1">
                          <a:effectLst/>
                        </a:rPr>
                        <a:t>16</a:t>
                      </a:r>
                    </a:p>
                  </a:txBody>
                  <a:tcPr marL="31750" marR="31750" marT="31750" marB="31750" anchor="ctr"/>
                </a:tc>
                <a:tc>
                  <a:txBody>
                    <a:bodyPr/>
                    <a:lstStyle/>
                    <a:p>
                      <a:pPr rtl="0" fontAlgn="ctr"/>
                      <a:r>
                        <a:rPr lang="fr-FR" sz="800" b="0">
                          <a:effectLst/>
                        </a:rPr>
                        <a:t>4094</a:t>
                      </a:r>
                    </a:p>
                  </a:txBody>
                  <a:tcPr marL="31750" marR="31750" marT="31750" marB="31750" anchor="ctr"/>
                </a:tc>
                <a:extLst>
                  <a:ext uri="{0D108BD9-81ED-4DB2-BD59-A6C34878D82A}">
                    <a16:rowId xmlns:a16="http://schemas.microsoft.com/office/drawing/2014/main" val="3687745671"/>
                  </a:ext>
                </a:extLst>
              </a:tr>
              <a:tr h="264506">
                <a:tc>
                  <a:txBody>
                    <a:bodyPr/>
                    <a:lstStyle/>
                    <a:p>
                      <a:pPr rtl="0" fontAlgn="ctr"/>
                      <a:r>
                        <a:rPr lang="fr-FR" sz="800" b="0">
                          <a:effectLst/>
                        </a:rPr>
                        <a:t>/21</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248</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a:t>
                      </a:r>
                      <a:r>
                        <a:rPr lang="fr-FR" sz="800" b="0">
                          <a:effectLst/>
                          <a:latin typeface="Courier New" panose="02070309020205020404" pitchFamily="49" charset="0"/>
                          <a:cs typeface="Courier New" panose="02070309020205020404" pitchFamily="49" charset="0"/>
                        </a:rPr>
                        <a:t>hhhhhhhhhh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a:t>
                      </a:r>
                      <a:r>
                        <a:rPr lang="fr-FR" sz="800" b="0">
                          <a:effectLst/>
                          <a:latin typeface="Courier New" panose="02070309020205020404" pitchFamily="49" charset="0"/>
                          <a:cs typeface="Courier New" panose="02070309020205020404" pitchFamily="49" charset="0"/>
                        </a:rPr>
                        <a:t>000.00000000</a:t>
                      </a:r>
                    </a:p>
                  </a:txBody>
                  <a:tcPr marL="31750" marR="31750" marT="31750" marB="31750" anchor="ctr"/>
                </a:tc>
                <a:tc>
                  <a:txBody>
                    <a:bodyPr/>
                    <a:lstStyle/>
                    <a:p>
                      <a:pPr rtl="0" fontAlgn="ctr"/>
                      <a:r>
                        <a:rPr lang="fr-FR" sz="800" b="1">
                          <a:effectLst/>
                        </a:rPr>
                        <a:t>32</a:t>
                      </a:r>
                    </a:p>
                  </a:txBody>
                  <a:tcPr marL="31750" marR="31750" marT="31750" marB="31750" anchor="ctr"/>
                </a:tc>
                <a:tc>
                  <a:txBody>
                    <a:bodyPr/>
                    <a:lstStyle/>
                    <a:p>
                      <a:pPr rtl="0" fontAlgn="ctr"/>
                      <a:r>
                        <a:rPr lang="fr-FR" sz="800" b="0">
                          <a:effectLst/>
                        </a:rPr>
                        <a:t>2046</a:t>
                      </a:r>
                    </a:p>
                  </a:txBody>
                  <a:tcPr marL="31750" marR="31750" marT="31750" marB="31750" anchor="ctr"/>
                </a:tc>
                <a:extLst>
                  <a:ext uri="{0D108BD9-81ED-4DB2-BD59-A6C34878D82A}">
                    <a16:rowId xmlns:a16="http://schemas.microsoft.com/office/drawing/2014/main" val="1717418088"/>
                  </a:ext>
                </a:extLst>
              </a:tr>
              <a:tr h="264506">
                <a:tc>
                  <a:txBody>
                    <a:bodyPr/>
                    <a:lstStyle/>
                    <a:p>
                      <a:pPr rtl="0" fontAlgn="ctr"/>
                      <a:r>
                        <a:rPr lang="fr-FR" sz="800" b="0">
                          <a:effectLst/>
                        </a:rPr>
                        <a:t>/22</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252</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a:t>
                      </a:r>
                      <a:r>
                        <a:rPr lang="fr-FR" sz="800" b="0">
                          <a:effectLst/>
                          <a:latin typeface="Courier New" panose="02070309020205020404" pitchFamily="49" charset="0"/>
                          <a:cs typeface="Courier New" panose="02070309020205020404" pitchFamily="49" charset="0"/>
                        </a:rPr>
                        <a:t>hh.hhhhhhhhh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a:t>
                      </a:r>
                      <a:r>
                        <a:rPr lang="fr-FR" sz="800" b="0">
                          <a:effectLst/>
                          <a:latin typeface="Courier New" panose="02070309020205020404" pitchFamily="49" charset="0"/>
                          <a:cs typeface="Courier New" panose="02070309020205020404" pitchFamily="49" charset="0"/>
                        </a:rPr>
                        <a:t>00.00000000</a:t>
                      </a:r>
                    </a:p>
                  </a:txBody>
                  <a:tcPr marL="31750" marR="31750" marT="31750" marB="31750" anchor="ctr"/>
                </a:tc>
                <a:tc>
                  <a:txBody>
                    <a:bodyPr/>
                    <a:lstStyle/>
                    <a:p>
                      <a:pPr rtl="0" fontAlgn="ctr"/>
                      <a:r>
                        <a:rPr lang="fr-FR" sz="800" b="1">
                          <a:effectLst/>
                        </a:rPr>
                        <a:t>64</a:t>
                      </a:r>
                    </a:p>
                  </a:txBody>
                  <a:tcPr marL="31750" marR="31750" marT="31750" marB="31750" anchor="ctr"/>
                </a:tc>
                <a:tc>
                  <a:txBody>
                    <a:bodyPr/>
                    <a:lstStyle/>
                    <a:p>
                      <a:pPr rtl="0" fontAlgn="ctr"/>
                      <a:r>
                        <a:rPr lang="fr-FR" sz="800" b="0">
                          <a:effectLst/>
                        </a:rPr>
                        <a:t>1022</a:t>
                      </a:r>
                    </a:p>
                  </a:txBody>
                  <a:tcPr marL="31750" marR="31750" marT="31750" marB="31750" anchor="ctr"/>
                </a:tc>
                <a:extLst>
                  <a:ext uri="{0D108BD9-81ED-4DB2-BD59-A6C34878D82A}">
                    <a16:rowId xmlns:a16="http://schemas.microsoft.com/office/drawing/2014/main" val="2297882614"/>
                  </a:ext>
                </a:extLst>
              </a:tr>
              <a:tr h="264506">
                <a:tc>
                  <a:txBody>
                    <a:bodyPr/>
                    <a:lstStyle/>
                    <a:p>
                      <a:pPr rtl="0" fontAlgn="ctr"/>
                      <a:r>
                        <a:rPr lang="fr-FR" sz="800" b="0">
                          <a:effectLst/>
                        </a:rPr>
                        <a:t>/23</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254</a:t>
                      </a:r>
                      <a:r>
                        <a:rPr lang="fr-FR" sz="800" b="0">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a:t>
                      </a:r>
                      <a:r>
                        <a:rPr lang="fr-FR" sz="800" b="0">
                          <a:effectLst/>
                          <a:latin typeface="Courier New" panose="02070309020205020404" pitchFamily="49" charset="0"/>
                          <a:cs typeface="Courier New" panose="02070309020205020404" pitchFamily="49" charset="0"/>
                        </a:rPr>
                        <a:t>h.hhhhhhhh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a:t>
                      </a:r>
                      <a:r>
                        <a:rPr lang="fr-FR" sz="800" b="0">
                          <a:effectLst/>
                          <a:latin typeface="Courier New" panose="02070309020205020404" pitchFamily="49" charset="0"/>
                          <a:cs typeface="Courier New" panose="02070309020205020404" pitchFamily="49" charset="0"/>
                        </a:rPr>
                        <a:t>0.00000000</a:t>
                      </a:r>
                    </a:p>
                  </a:txBody>
                  <a:tcPr marL="31750" marR="31750" marT="31750" marB="31750" anchor="ctr"/>
                </a:tc>
                <a:tc>
                  <a:txBody>
                    <a:bodyPr/>
                    <a:lstStyle/>
                    <a:p>
                      <a:pPr rtl="0" fontAlgn="ctr"/>
                      <a:r>
                        <a:rPr lang="fr-FR" sz="800" b="1">
                          <a:effectLst/>
                        </a:rPr>
                        <a:t>128</a:t>
                      </a:r>
                    </a:p>
                  </a:txBody>
                  <a:tcPr marL="31750" marR="31750" marT="31750" marB="31750" anchor="ctr"/>
                </a:tc>
                <a:tc>
                  <a:txBody>
                    <a:bodyPr/>
                    <a:lstStyle/>
                    <a:p>
                      <a:pPr rtl="0" fontAlgn="ctr"/>
                      <a:r>
                        <a:rPr lang="fr-FR" sz="800" b="0">
                          <a:effectLst/>
                        </a:rPr>
                        <a:t>510</a:t>
                      </a:r>
                    </a:p>
                  </a:txBody>
                  <a:tcPr marL="31750" marR="31750" marT="31750" marB="31750" anchor="ctr"/>
                </a:tc>
                <a:extLst>
                  <a:ext uri="{0D108BD9-81ED-4DB2-BD59-A6C34878D82A}">
                    <a16:rowId xmlns:a16="http://schemas.microsoft.com/office/drawing/2014/main" val="4013125813"/>
                  </a:ext>
                </a:extLst>
              </a:tr>
              <a:tr h="264506">
                <a:tc>
                  <a:txBody>
                    <a:bodyPr/>
                    <a:lstStyle/>
                    <a:p>
                      <a:pPr rtl="0" fontAlgn="ctr"/>
                      <a:r>
                        <a:rPr lang="fr-FR" sz="800" b="0">
                          <a:effectLst/>
                        </a:rPr>
                        <a:t>/24</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0">
                          <a:effectLst/>
                        </a:rPr>
                        <a:t>.</a:t>
                      </a:r>
                      <a:r>
                        <a:rPr lang="fr-FR" sz="800" b="1">
                          <a:effectLst/>
                        </a:rPr>
                        <a:t>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a:t>
                      </a:r>
                      <a:r>
                        <a:rPr lang="fr-FR" sz="800" b="0">
                          <a:effectLst/>
                          <a:latin typeface="Courier New" panose="02070309020205020404" pitchFamily="49" charset="0"/>
                          <a:cs typeface="Courier New" panose="02070309020205020404" pitchFamily="49" charset="0"/>
                        </a:rPr>
                        <a:t>.hhhhhhh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a:t>
                      </a:r>
                      <a:r>
                        <a:rPr lang="fr-FR" sz="800" b="0">
                          <a:effectLst/>
                          <a:latin typeface="Courier New" panose="02070309020205020404" pitchFamily="49" charset="0"/>
                          <a:cs typeface="Courier New" panose="02070309020205020404" pitchFamily="49" charset="0"/>
                        </a:rPr>
                        <a:t>.00000000</a:t>
                      </a:r>
                    </a:p>
                  </a:txBody>
                  <a:tcPr marL="31750" marR="31750" marT="31750" marB="31750" anchor="ctr"/>
                </a:tc>
                <a:tc>
                  <a:txBody>
                    <a:bodyPr/>
                    <a:lstStyle/>
                    <a:p>
                      <a:pPr rtl="0" fontAlgn="ctr"/>
                      <a:r>
                        <a:rPr lang="fr-FR" sz="800" b="1">
                          <a:effectLst/>
                        </a:rPr>
                        <a:t>256</a:t>
                      </a:r>
                    </a:p>
                  </a:txBody>
                  <a:tcPr marL="31750" marR="31750" marT="31750" marB="31750" anchor="ctr"/>
                </a:tc>
                <a:tc>
                  <a:txBody>
                    <a:bodyPr/>
                    <a:lstStyle/>
                    <a:p>
                      <a:pPr rtl="0" fontAlgn="ctr"/>
                      <a:r>
                        <a:rPr lang="fr-FR" sz="800" b="0">
                          <a:effectLst/>
                        </a:rPr>
                        <a:t>254</a:t>
                      </a:r>
                    </a:p>
                  </a:txBody>
                  <a:tcPr marL="31750" marR="31750" marT="31750" marB="31750" anchor="ctr"/>
                </a:tc>
                <a:extLst>
                  <a:ext uri="{0D108BD9-81ED-4DB2-BD59-A6C34878D82A}">
                    <a16:rowId xmlns:a16="http://schemas.microsoft.com/office/drawing/2014/main" val="2556719010"/>
                  </a:ext>
                </a:extLst>
              </a:tr>
              <a:tr h="264506">
                <a:tc>
                  <a:txBody>
                    <a:bodyPr/>
                    <a:lstStyle/>
                    <a:p>
                      <a:pPr rtl="0" fontAlgn="ctr"/>
                      <a:r>
                        <a:rPr lang="fr-FR" sz="800" b="0">
                          <a:effectLst/>
                        </a:rPr>
                        <a:t>/25</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0">
                          <a:effectLst/>
                        </a:rPr>
                        <a:t>.</a:t>
                      </a:r>
                      <a:r>
                        <a:rPr lang="fr-FR" sz="800" b="1">
                          <a:effectLst/>
                        </a:rPr>
                        <a:t>128</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nnnnnnnnn.n</a:t>
                      </a:r>
                      <a:r>
                        <a:rPr lang="fr-FR" sz="800" b="0">
                          <a:effectLst/>
                          <a:latin typeface="Courier New" panose="02070309020205020404" pitchFamily="49" charset="0"/>
                          <a:cs typeface="Courier New" panose="02070309020205020404" pitchFamily="49" charset="0"/>
                        </a:rPr>
                        <a:t>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11111111.1</a:t>
                      </a:r>
                      <a:r>
                        <a:rPr lang="fr-FR" sz="800" b="0">
                          <a:effectLst/>
                          <a:latin typeface="Courier New" panose="02070309020205020404" pitchFamily="49" charset="0"/>
                          <a:cs typeface="Courier New" panose="02070309020205020404" pitchFamily="49" charset="0"/>
                        </a:rPr>
                        <a:t>0000000</a:t>
                      </a:r>
                    </a:p>
                  </a:txBody>
                  <a:tcPr marL="31750" marR="31750" marT="31750" marB="31750" anchor="ctr"/>
                </a:tc>
                <a:tc>
                  <a:txBody>
                    <a:bodyPr/>
                    <a:lstStyle/>
                    <a:p>
                      <a:pPr rtl="0" fontAlgn="ctr"/>
                      <a:r>
                        <a:rPr lang="fr-FR" sz="800" b="1">
                          <a:effectLst/>
                        </a:rPr>
                        <a:t>512  </a:t>
                      </a:r>
                    </a:p>
                  </a:txBody>
                  <a:tcPr marL="31750" marR="31750" marT="31750" marB="31750" anchor="ctr"/>
                </a:tc>
                <a:tc>
                  <a:txBody>
                    <a:bodyPr/>
                    <a:lstStyle/>
                    <a:p>
                      <a:pPr rtl="0" fontAlgn="ctr"/>
                      <a:r>
                        <a:rPr lang="fr-FR" sz="800" b="0">
                          <a:effectLst/>
                        </a:rPr>
                        <a:t>126</a:t>
                      </a:r>
                    </a:p>
                  </a:txBody>
                  <a:tcPr marL="31750" marR="31750" marT="31750" marB="31750" anchor="ctr"/>
                </a:tc>
                <a:extLst>
                  <a:ext uri="{0D108BD9-81ED-4DB2-BD59-A6C34878D82A}">
                    <a16:rowId xmlns:a16="http://schemas.microsoft.com/office/drawing/2014/main" val="857005324"/>
                  </a:ext>
                </a:extLst>
              </a:tr>
              <a:tr h="264506">
                <a:tc>
                  <a:txBody>
                    <a:bodyPr/>
                    <a:lstStyle/>
                    <a:p>
                      <a:pPr rtl="0" fontAlgn="ctr"/>
                      <a:r>
                        <a:rPr lang="fr-FR" sz="800" b="0">
                          <a:effectLst/>
                        </a:rPr>
                        <a:t>/26</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0">
                          <a:effectLst/>
                        </a:rPr>
                        <a:t>.</a:t>
                      </a:r>
                      <a:r>
                        <a:rPr lang="fr-FR" sz="800" b="1">
                          <a:effectLst/>
                        </a:rPr>
                        <a:t>192</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nnnnnnnnn.nn</a:t>
                      </a:r>
                      <a:r>
                        <a:rPr lang="fr-FR" sz="800" b="0">
                          <a:effectLst/>
                          <a:latin typeface="Courier New" panose="02070309020205020404" pitchFamily="49" charset="0"/>
                          <a:cs typeface="Courier New" panose="02070309020205020404" pitchFamily="49" charset="0"/>
                        </a:rPr>
                        <a:t>hhhhhhh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11111111.11</a:t>
                      </a:r>
                      <a:r>
                        <a:rPr lang="fr-FR" sz="800" b="0">
                          <a:effectLst/>
                          <a:latin typeface="Courier New" panose="02070309020205020404" pitchFamily="49" charset="0"/>
                          <a:cs typeface="Courier New" panose="02070309020205020404" pitchFamily="49" charset="0"/>
                        </a:rPr>
                        <a:t>000000</a:t>
                      </a:r>
                    </a:p>
                  </a:txBody>
                  <a:tcPr marL="31750" marR="31750" marT="31750" marB="31750" anchor="ctr"/>
                </a:tc>
                <a:tc>
                  <a:txBody>
                    <a:bodyPr/>
                    <a:lstStyle/>
                    <a:p>
                      <a:pPr rtl="0" fontAlgn="ctr"/>
                      <a:r>
                        <a:rPr lang="fr-FR" sz="800" b="1">
                          <a:effectLst/>
                        </a:rPr>
                        <a:t>1024</a:t>
                      </a:r>
                    </a:p>
                  </a:txBody>
                  <a:tcPr marL="31750" marR="31750" marT="31750" marB="31750" anchor="ctr"/>
                </a:tc>
                <a:tc>
                  <a:txBody>
                    <a:bodyPr/>
                    <a:lstStyle/>
                    <a:p>
                      <a:pPr rtl="0" fontAlgn="ctr"/>
                      <a:r>
                        <a:rPr lang="fr-FR" sz="800" b="0">
                          <a:effectLst/>
                        </a:rPr>
                        <a:t>62</a:t>
                      </a:r>
                    </a:p>
                  </a:txBody>
                  <a:tcPr marL="31750" marR="31750" marT="31750" marB="31750" anchor="ctr"/>
                </a:tc>
                <a:extLst>
                  <a:ext uri="{0D108BD9-81ED-4DB2-BD59-A6C34878D82A}">
                    <a16:rowId xmlns:a16="http://schemas.microsoft.com/office/drawing/2014/main" val="884378750"/>
                  </a:ext>
                </a:extLst>
              </a:tr>
              <a:tr h="264506">
                <a:tc>
                  <a:txBody>
                    <a:bodyPr/>
                    <a:lstStyle/>
                    <a:p>
                      <a:pPr rtl="0" fontAlgn="ctr"/>
                      <a:r>
                        <a:rPr lang="fr-FR" sz="800" b="0">
                          <a:effectLst/>
                        </a:rPr>
                        <a:t>/27</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0">
                          <a:effectLst/>
                        </a:rPr>
                        <a:t>.</a:t>
                      </a:r>
                      <a:r>
                        <a:rPr lang="fr-FR" sz="800" b="1">
                          <a:effectLst/>
                        </a:rPr>
                        <a:t>224</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nnnnnnnnnnnnn</a:t>
                      </a:r>
                      <a:r>
                        <a:rPr lang="fr-FR" sz="800" b="0">
                          <a:effectLst/>
                          <a:latin typeface="Courier New" panose="02070309020205020404" pitchFamily="49" charset="0"/>
                          <a:cs typeface="Courier New" panose="02070309020205020404" pitchFamily="49" charset="0"/>
                        </a:rPr>
                        <a:t>hhhhh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11111111.111</a:t>
                      </a:r>
                      <a:r>
                        <a:rPr lang="fr-FR" sz="800" b="0">
                          <a:effectLst/>
                          <a:latin typeface="Courier New" panose="02070309020205020404" pitchFamily="49" charset="0"/>
                          <a:cs typeface="Courier New" panose="02070309020205020404" pitchFamily="49" charset="0"/>
                        </a:rPr>
                        <a:t>00000</a:t>
                      </a:r>
                    </a:p>
                  </a:txBody>
                  <a:tcPr marL="31750" marR="31750" marT="31750" marB="31750" anchor="ctr"/>
                </a:tc>
                <a:tc>
                  <a:txBody>
                    <a:bodyPr/>
                    <a:lstStyle/>
                    <a:p>
                      <a:pPr rtl="0" fontAlgn="ctr"/>
                      <a:r>
                        <a:rPr lang="fr-FR" sz="800" b="1">
                          <a:effectLst/>
                        </a:rPr>
                        <a:t>2048</a:t>
                      </a:r>
                    </a:p>
                  </a:txBody>
                  <a:tcPr marL="31750" marR="31750" marT="31750" marB="31750" anchor="ctr"/>
                </a:tc>
                <a:tc>
                  <a:txBody>
                    <a:bodyPr/>
                    <a:lstStyle/>
                    <a:p>
                      <a:pPr rtl="0" fontAlgn="ctr"/>
                      <a:r>
                        <a:rPr lang="fr-FR" sz="800" b="0">
                          <a:effectLst/>
                        </a:rPr>
                        <a:t>30</a:t>
                      </a:r>
                    </a:p>
                  </a:txBody>
                  <a:tcPr marL="31750" marR="31750" marT="31750" marB="31750" anchor="ctr"/>
                </a:tc>
                <a:extLst>
                  <a:ext uri="{0D108BD9-81ED-4DB2-BD59-A6C34878D82A}">
                    <a16:rowId xmlns:a16="http://schemas.microsoft.com/office/drawing/2014/main" val="3662949982"/>
                  </a:ext>
                </a:extLst>
              </a:tr>
              <a:tr h="264506">
                <a:tc>
                  <a:txBody>
                    <a:bodyPr/>
                    <a:lstStyle/>
                    <a:p>
                      <a:pPr rtl="0" fontAlgn="ctr"/>
                      <a:r>
                        <a:rPr lang="fr-FR" sz="800" b="0">
                          <a:effectLst/>
                        </a:rPr>
                        <a:t>/28</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1">
                          <a:effectLst/>
                        </a:rPr>
                        <a:t>240</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nnnnnnnnnnnnnn</a:t>
                      </a:r>
                      <a:r>
                        <a:rPr lang="fr-FR" sz="800" b="0">
                          <a:effectLst/>
                          <a:latin typeface="Courier New" panose="02070309020205020404" pitchFamily="49" charset="0"/>
                          <a:cs typeface="Courier New" panose="02070309020205020404" pitchFamily="49" charset="0"/>
                        </a:rPr>
                        <a:t>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11111111.1111</a:t>
                      </a:r>
                      <a:r>
                        <a:rPr lang="fr-FR" sz="800" b="0">
                          <a:effectLst/>
                          <a:latin typeface="Courier New" panose="02070309020205020404" pitchFamily="49" charset="0"/>
                          <a:cs typeface="Courier New" panose="02070309020205020404" pitchFamily="49" charset="0"/>
                        </a:rPr>
                        <a:t>0000</a:t>
                      </a:r>
                    </a:p>
                  </a:txBody>
                  <a:tcPr marL="31750" marR="31750" marT="31750" marB="31750" anchor="ctr"/>
                </a:tc>
                <a:tc>
                  <a:txBody>
                    <a:bodyPr/>
                    <a:lstStyle/>
                    <a:p>
                      <a:pPr rtl="0" fontAlgn="ctr"/>
                      <a:r>
                        <a:rPr lang="fr-FR" sz="800" b="1">
                          <a:effectLst/>
                        </a:rPr>
                        <a:t>4096</a:t>
                      </a:r>
                    </a:p>
                  </a:txBody>
                  <a:tcPr marL="31750" marR="31750" marT="31750" marB="31750" anchor="ctr"/>
                </a:tc>
                <a:tc>
                  <a:txBody>
                    <a:bodyPr/>
                    <a:lstStyle/>
                    <a:p>
                      <a:pPr rtl="0" fontAlgn="ctr"/>
                      <a:r>
                        <a:rPr lang="fr-FR" sz="800" b="0">
                          <a:effectLst/>
                        </a:rPr>
                        <a:t>14</a:t>
                      </a:r>
                    </a:p>
                  </a:txBody>
                  <a:tcPr marL="31750" marR="31750" marT="31750" marB="31750" anchor="ctr"/>
                </a:tc>
                <a:extLst>
                  <a:ext uri="{0D108BD9-81ED-4DB2-BD59-A6C34878D82A}">
                    <a16:rowId xmlns:a16="http://schemas.microsoft.com/office/drawing/2014/main" val="247945818"/>
                  </a:ext>
                </a:extLst>
              </a:tr>
              <a:tr h="264506">
                <a:tc>
                  <a:txBody>
                    <a:bodyPr/>
                    <a:lstStyle/>
                    <a:p>
                      <a:pPr rtl="0" fontAlgn="ctr"/>
                      <a:r>
                        <a:rPr lang="fr-FR" sz="800" b="0">
                          <a:effectLst/>
                        </a:rPr>
                        <a:t>/29</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0">
                          <a:effectLst/>
                        </a:rPr>
                        <a:t>.</a:t>
                      </a:r>
                      <a:r>
                        <a:rPr lang="fr-FR" sz="800" b="1">
                          <a:effectLst/>
                        </a:rPr>
                        <a:t>248</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nnnnnnnnnnnnnn</a:t>
                      </a:r>
                      <a:r>
                        <a:rPr lang="fr-FR" sz="800" b="0">
                          <a:effectLst/>
                          <a:latin typeface="Courier New" panose="02070309020205020404" pitchFamily="49" charset="0"/>
                          <a:cs typeface="Courier New" panose="02070309020205020404" pitchFamily="49" charset="0"/>
                        </a:rPr>
                        <a:t>hhhh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11111111.11111</a:t>
                      </a:r>
                      <a:r>
                        <a:rPr lang="fr-FR" sz="800" b="0">
                          <a:effectLst/>
                          <a:latin typeface="Courier New" panose="02070309020205020404" pitchFamily="49" charset="0"/>
                          <a:cs typeface="Courier New" panose="02070309020205020404" pitchFamily="49" charset="0"/>
                        </a:rPr>
                        <a:t>000</a:t>
                      </a:r>
                    </a:p>
                  </a:txBody>
                  <a:tcPr marL="31750" marR="31750" marT="31750" marB="31750" anchor="ctr"/>
                </a:tc>
                <a:tc>
                  <a:txBody>
                    <a:bodyPr/>
                    <a:lstStyle/>
                    <a:p>
                      <a:pPr rtl="0" fontAlgn="ctr"/>
                      <a:r>
                        <a:rPr lang="fr-FR" sz="800" b="1">
                          <a:effectLst/>
                        </a:rPr>
                        <a:t>8192</a:t>
                      </a:r>
                    </a:p>
                  </a:txBody>
                  <a:tcPr marL="31750" marR="31750" marT="31750" marB="31750" anchor="ctr"/>
                </a:tc>
                <a:tc>
                  <a:txBody>
                    <a:bodyPr/>
                    <a:lstStyle/>
                    <a:p>
                      <a:pPr rtl="0" fontAlgn="ctr"/>
                      <a:r>
                        <a:rPr lang="fr-FR" sz="800" b="0">
                          <a:effectLst/>
                        </a:rPr>
                        <a:t>6</a:t>
                      </a:r>
                    </a:p>
                  </a:txBody>
                  <a:tcPr marL="31750" marR="31750" marT="31750" marB="31750" anchor="ctr"/>
                </a:tc>
                <a:extLst>
                  <a:ext uri="{0D108BD9-81ED-4DB2-BD59-A6C34878D82A}">
                    <a16:rowId xmlns:a16="http://schemas.microsoft.com/office/drawing/2014/main" val="2719294433"/>
                  </a:ext>
                </a:extLst>
              </a:tr>
              <a:tr h="264506">
                <a:tc>
                  <a:txBody>
                    <a:bodyPr/>
                    <a:lstStyle/>
                    <a:p>
                      <a:pPr rtl="0" fontAlgn="ctr"/>
                      <a:r>
                        <a:rPr lang="fr-FR" sz="800" b="0">
                          <a:effectLst/>
                        </a:rPr>
                        <a:t>/30</a:t>
                      </a:r>
                    </a:p>
                  </a:txBody>
                  <a:tcPr marL="31750" marR="31750" marT="31750" marB="31750" anchor="ctr"/>
                </a:tc>
                <a:tc>
                  <a:txBody>
                    <a:bodyPr/>
                    <a:lstStyle/>
                    <a:p>
                      <a:pPr rtl="0" fontAlgn="ctr"/>
                      <a:r>
                        <a:rPr lang="fr-FR" sz="800" b="0">
                          <a:effectLst/>
                        </a:rPr>
                        <a:t>255.255.</a:t>
                      </a:r>
                      <a:r>
                        <a:rPr lang="fr-FR" sz="800" b="1" kern="1200">
                          <a:solidFill>
                            <a:schemeClr val="dk1"/>
                          </a:solidFill>
                          <a:effectLst/>
                          <a:latin typeface="+mn-lt"/>
                          <a:ea typeface="+mn-ea"/>
                          <a:cs typeface="+mn-cs"/>
                        </a:rPr>
                        <a:t>255.</a:t>
                      </a:r>
                      <a:r>
                        <a:rPr lang="fr-FR" sz="800" b="1">
                          <a:effectLst/>
                        </a:rPr>
                        <a:t>252</a:t>
                      </a:r>
                    </a:p>
                  </a:txBody>
                  <a:tcPr marL="31750" marR="31750" marT="31750" marB="31750" anchor="ctr"/>
                </a:tc>
                <a:tc>
                  <a:txBody>
                    <a:bodyPr/>
                    <a:lstStyle/>
                    <a:p>
                      <a:pPr rtl="0" fontAlgn="ctr"/>
                      <a:r>
                        <a:rPr lang="fr-FR" sz="800" b="0">
                          <a:effectLst/>
                          <a:latin typeface="Courier New" panose="02070309020205020404" pitchFamily="49" charset="0"/>
                          <a:cs typeface="Courier New" panose="02070309020205020404" pitchFamily="49" charset="0"/>
                        </a:rPr>
                        <a:t>nnnnnnnnnnnnnnnnn. </a:t>
                      </a:r>
                      <a:r>
                        <a:rPr lang="fr-FR" sz="800" b="1">
                          <a:effectLst/>
                          <a:latin typeface="Courier New" panose="02070309020205020404" pitchFamily="49" charset="0"/>
                          <a:cs typeface="Courier New" panose="02070309020205020404" pitchFamily="49" charset="0"/>
                        </a:rPr>
                        <a:t>nnnnnnnnnnnnnnn</a:t>
                      </a:r>
                      <a:r>
                        <a:rPr lang="fr-FR" sz="800" b="0">
                          <a:effectLst/>
                          <a:latin typeface="Courier New" panose="02070309020205020404" pitchFamily="49" charset="0"/>
                          <a:cs typeface="Courier New" panose="02070309020205020404" pitchFamily="49" charset="0"/>
                        </a:rPr>
                        <a:t>hh </a:t>
                      </a:r>
                      <a:r>
                        <a:rPr lang="en-CA" sz="800" b="0" dirty="0">
                          <a:effectLst/>
                          <a:latin typeface="Courier New" panose="02070309020205020404" pitchFamily="49" charset="0"/>
                          <a:cs typeface="Courier New" panose="02070309020205020404" pitchFamily="49" charset="0"/>
                        </a:rPr>
                        <a:t/>
                      </a:r>
                      <a:br>
                        <a:rPr lang="en-CA" sz="800" b="0" dirty="0">
                          <a:effectLst/>
                          <a:latin typeface="Courier New" panose="02070309020205020404" pitchFamily="49" charset="0"/>
                          <a:cs typeface="Courier New" panose="02070309020205020404" pitchFamily="49" charset="0"/>
                        </a:rPr>
                      </a:br>
                      <a:r>
                        <a:rPr lang="fr-FR" sz="800" b="0">
                          <a:effectLst/>
                          <a:latin typeface="Courier New" panose="02070309020205020404" pitchFamily="49" charset="0"/>
                          <a:cs typeface="Courier New" panose="02070309020205020404" pitchFamily="49" charset="0"/>
                        </a:rPr>
                        <a:t>1111111111.</a:t>
                      </a:r>
                      <a:r>
                        <a:rPr lang="fr-FR" sz="800" b="1">
                          <a:effectLst/>
                          <a:latin typeface="Courier New" panose="02070309020205020404" pitchFamily="49" charset="0"/>
                          <a:cs typeface="Courier New" panose="02070309020205020404" pitchFamily="49" charset="0"/>
                        </a:rPr>
                        <a:t>11111111.111111</a:t>
                      </a:r>
                      <a:r>
                        <a:rPr lang="fr-FR" sz="800" b="0">
                          <a:effectLst/>
                          <a:latin typeface="Courier New" panose="02070309020205020404" pitchFamily="49" charset="0"/>
                          <a:cs typeface="Courier New" panose="02070309020205020404" pitchFamily="49" charset="0"/>
                        </a:rPr>
                        <a:t>00</a:t>
                      </a:r>
                    </a:p>
                  </a:txBody>
                  <a:tcPr marL="31750" marR="31750" marT="31750" marB="31750" anchor="ctr"/>
                </a:tc>
                <a:tc>
                  <a:txBody>
                    <a:bodyPr/>
                    <a:lstStyle/>
                    <a:p>
                      <a:pPr rtl="0" fontAlgn="ctr"/>
                      <a:r>
                        <a:rPr lang="fr-FR" sz="800" b="1">
                          <a:effectLst/>
                        </a:rPr>
                        <a:t>16384</a:t>
                      </a:r>
                    </a:p>
                  </a:txBody>
                  <a:tcPr marL="31750" marR="31750" marT="31750" marB="31750" anchor="ctr"/>
                </a:tc>
                <a:tc>
                  <a:txBody>
                    <a:bodyPr/>
                    <a:lstStyle/>
                    <a:p>
                      <a:pPr rtl="0" fontAlgn="ctr"/>
                      <a:r>
                        <a:rPr lang="fr-FR" sz="800" b="0">
                          <a:effectLst/>
                        </a:rPr>
                        <a:t>2</a:t>
                      </a:r>
                    </a:p>
                  </a:txBody>
                  <a:tcPr marL="31750" marR="31750" marT="31750" marB="31750" anchor="ctr"/>
                </a:tc>
                <a:extLst>
                  <a:ext uri="{0D108BD9-81ED-4DB2-BD59-A6C34878D82A}">
                    <a16:rowId xmlns:a16="http://schemas.microsoft.com/office/drawing/2014/main" val="1088457338"/>
                  </a:ext>
                </a:extLst>
              </a:tr>
            </a:tbl>
          </a:graphicData>
        </a:graphic>
      </p:graphicFrame>
    </p:spTree>
    <p:extLst>
      <p:ext uri="{BB962C8B-B14F-4D97-AF65-F5344CB8AC3E}">
        <p14:creationId xmlns:p14="http://schemas.microsoft.com/office/powerpoint/2010/main" val="413626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400" dirty="0"/>
              <a:t>Création de sous-réseaux avec le préfixe /16 et /8</a:t>
            </a:r>
            <a:r>
              <a:rPr lang="en-US" sz="2800" dirty="0"/>
              <a:t/>
            </a:r>
            <a:br>
              <a:rPr lang="en-US" sz="2800" dirty="0"/>
            </a:br>
            <a:r>
              <a:rPr lang="fr-FR" sz="2000" dirty="0"/>
              <a:t>Créer 100 sous-réseaux avec un préfixe /</a:t>
            </a:r>
            <a:r>
              <a:rPr lang="fr-FR" sz="2000" dirty="0" smtClean="0"/>
              <a:t>16</a:t>
            </a:r>
            <a:br>
              <a:rPr lang="fr-FR" sz="2000" dirty="0" smtClean="0"/>
            </a:br>
            <a:r>
              <a:rPr lang="fr-FR" sz="2000" b="1" dirty="0" smtClean="0">
                <a:solidFill>
                  <a:srgbClr val="FF0000"/>
                </a:solidFill>
              </a:rPr>
              <a:t>Démonstration </a:t>
            </a:r>
            <a:endParaRPr lang="fr-FR" sz="2000" b="1" dirty="0">
              <a:solidFill>
                <a:srgbClr val="FF0000"/>
              </a:solidFill>
            </a:endParaRP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64845"/>
            <a:ext cx="5403221" cy="3669447"/>
          </a:xfrm>
        </p:spPr>
        <p:txBody>
          <a:bodyPr/>
          <a:lstStyle/>
          <a:p>
            <a:pPr marL="0" indent="0" algn="l" rtl="0"/>
            <a:r>
              <a:rPr lang="fr-FR" sz="1600" dirty="0">
                <a:solidFill>
                  <a:srgbClr val="000000"/>
                </a:solidFill>
              </a:rPr>
              <a:t>Considérons une grande entreprise qui nécessite au moins 100 sous-réseaux et qui a choisi l'adresse privée 172.16.0.0/16 comme adresse de réseau interne.</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dirty="0">
                <a:solidFill>
                  <a:srgbClr val="000000"/>
                </a:solidFill>
              </a:rPr>
              <a:t>La figure indique le nombre de sous-réseaux qui peuvent être créés si l'on emprunte des bits au troisième et au quatrième octets. </a:t>
            </a:r>
          </a:p>
          <a:p>
            <a:pPr marL="342900" indent="-342900" algn="l" rtl="0">
              <a:buFont typeface="Arial" panose="020B0604020202020204" pitchFamily="34" charset="0"/>
              <a:buChar char="•"/>
            </a:pPr>
            <a:r>
              <a:rPr lang="fr-FR" sz="1600" dirty="0">
                <a:solidFill>
                  <a:srgbClr val="000000"/>
                </a:solidFill>
              </a:rPr>
              <a:t>Notez qu'il y a maintenant jusqu'à 14 bits hôtes qui peuvent être empruntés (c'est-à-dire que les deux derniers bits ne peuvent pas être empruntés).</a:t>
            </a:r>
          </a:p>
          <a:p>
            <a:pPr marL="342900" indent="-342900" algn="l">
              <a:buFont typeface="Arial" panose="020B0604020202020204" pitchFamily="34" charset="0"/>
              <a:buChar char="•"/>
            </a:pPr>
            <a:endParaRPr lang="en-CA" sz="1600" dirty="0">
              <a:solidFill>
                <a:srgbClr val="000000"/>
              </a:solidFill>
            </a:endParaRPr>
          </a:p>
          <a:p>
            <a:pPr marL="0" indent="0" algn="l" rtl="0"/>
            <a:r>
              <a:rPr lang="fr-FR" sz="1600" dirty="0">
                <a:solidFill>
                  <a:srgbClr val="000000"/>
                </a:solidFill>
              </a:rPr>
              <a:t>Pour obtenir les 100 sous-réseaux nécessaires à l'entreprise, il faudrait emprunter 7 bits (c'est-à-dire 2</a:t>
            </a:r>
            <a:r>
              <a:rPr lang="fr-FR" sz="1600" baseline="30000" dirty="0">
                <a:solidFill>
                  <a:srgbClr val="000000"/>
                </a:solidFill>
              </a:rPr>
              <a:t>7</a:t>
            </a:r>
            <a:r>
              <a:rPr lang="fr-FR" sz="1600" dirty="0">
                <a:solidFill>
                  <a:srgbClr val="000000"/>
                </a:solidFill>
              </a:rPr>
              <a:t>= 128 sous-réseaux) (pour un total de 128 sous-réseaux).</a:t>
            </a:r>
          </a:p>
        </p:txBody>
      </p:sp>
      <p:pic>
        <p:nvPicPr>
          <p:cNvPr id="2" name="Picture 1">
            <a:extLst>
              <a:ext uri="{FF2B5EF4-FFF2-40B4-BE49-F238E27FC236}">
                <a16:creationId xmlns:a16="http://schemas.microsoft.com/office/drawing/2014/main" id="{7D912EB9-9234-4648-AF24-14759A57CE1E}"/>
              </a:ext>
            </a:extLst>
          </p:cNvPr>
          <p:cNvPicPr>
            <a:picLocks noChangeAspect="1"/>
          </p:cNvPicPr>
          <p:nvPr/>
        </p:nvPicPr>
        <p:blipFill>
          <a:blip r:embed="rId3"/>
          <a:stretch>
            <a:fillRect/>
          </a:stretch>
        </p:blipFill>
        <p:spPr>
          <a:xfrm>
            <a:off x="6102029" y="855419"/>
            <a:ext cx="2914800" cy="2806844"/>
          </a:xfrm>
          <a:prstGeom prst="rect">
            <a:avLst/>
          </a:prstGeom>
        </p:spPr>
      </p:pic>
    </p:spTree>
    <p:extLst>
      <p:ext uri="{BB962C8B-B14F-4D97-AF65-F5344CB8AC3E}">
        <p14:creationId xmlns:p14="http://schemas.microsoft.com/office/powerpoint/2010/main" val="716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fr-FR" sz="1600" dirty="0"/>
              <a:t>Création de sous-réseaux avec le préfixe /8</a:t>
            </a:r>
            <a:r>
              <a:rPr lang="en-US" dirty="0"/>
              <a:t/>
            </a:r>
            <a:br>
              <a:rPr lang="en-US" dirty="0"/>
            </a:br>
            <a:r>
              <a:rPr lang="fr-FR" sz="2400" dirty="0"/>
              <a:t>Créer </a:t>
            </a:r>
            <a:r>
              <a:rPr lang="fr-FR" sz="2400" dirty="0" smtClean="0"/>
              <a:t>1000 </a:t>
            </a:r>
            <a:r>
              <a:rPr lang="fr-FR" sz="2400" dirty="0"/>
              <a:t>sous-réseaux avec un préfixe /</a:t>
            </a:r>
            <a:r>
              <a:rPr lang="fr-FR" sz="2400" dirty="0" smtClean="0"/>
              <a:t>8</a:t>
            </a:r>
            <a:br>
              <a:rPr lang="fr-FR" sz="2400" dirty="0" smtClean="0"/>
            </a:br>
            <a:r>
              <a:rPr lang="fr-FR" sz="2400" b="1" dirty="0">
                <a:solidFill>
                  <a:srgbClr val="FF0000"/>
                </a:solidFill>
              </a:rPr>
              <a:t>Démonstration </a:t>
            </a:r>
            <a:endParaRPr lang="fr-FR"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4863929" cy="3073946"/>
          </a:xfrm>
        </p:spPr>
        <p:txBody>
          <a:bodyPr/>
          <a:lstStyle/>
          <a:p>
            <a:pPr marL="0" indent="0" algn="l" rtl="0"/>
            <a:r>
              <a:rPr lang="fr-FR" sz="1600" dirty="0">
                <a:solidFill>
                  <a:srgbClr val="000000"/>
                </a:solidFill>
              </a:rPr>
              <a:t>Prenons le cas d'un petit FAI qui exige 1000 sous-réseaux pour ses clients en utilisant l'adresse de réseau 10.0.0.0/8, ce qui signifie qu'il y a 8 bits dans la partie réseau et 24 bits d'hôte disponibles à emprunter pour le sous-réseau. </a:t>
            </a:r>
          </a:p>
          <a:p>
            <a:pPr marL="342900" indent="-342900" algn="l" rtl="0">
              <a:buFont typeface="Arial" panose="020B0604020202020204" pitchFamily="34" charset="0"/>
              <a:buChar char="•"/>
            </a:pPr>
            <a:r>
              <a:rPr lang="fr-FR" sz="1400" dirty="0">
                <a:solidFill>
                  <a:srgbClr val="000000"/>
                </a:solidFill>
              </a:rPr>
              <a:t>La figure indique le nombre de sous-réseaux qui peuvent être créés si l'on emprunte des bits au deuxième et au troisième octets. </a:t>
            </a:r>
          </a:p>
          <a:p>
            <a:pPr marL="342900" indent="-342900" algn="l" rtl="0">
              <a:buFont typeface="Arial" panose="020B0604020202020204" pitchFamily="34" charset="0"/>
              <a:buChar char="•"/>
            </a:pPr>
            <a:r>
              <a:rPr lang="fr-FR" sz="1400" dirty="0">
                <a:solidFill>
                  <a:srgbClr val="000000"/>
                </a:solidFill>
              </a:rPr>
              <a:t>Notez qu'il y a maintenant jusqu'à 22 bits hôtes qui peuvent être empruntés (c'est-à-dire que les deux derniers bits ne peuvent pas être empruntés).</a:t>
            </a:r>
          </a:p>
          <a:p>
            <a:pPr marL="342900" indent="-342900" algn="l">
              <a:buFont typeface="Arial" panose="020B0604020202020204" pitchFamily="34" charset="0"/>
              <a:buChar char="•"/>
            </a:pPr>
            <a:endParaRPr lang="en-CA" sz="1600" dirty="0">
              <a:solidFill>
                <a:srgbClr val="000000"/>
              </a:solidFill>
            </a:endParaRPr>
          </a:p>
          <a:p>
            <a:pPr marL="0" indent="0" algn="l" rtl="0"/>
            <a:r>
              <a:rPr lang="fr-FR" sz="1600" dirty="0">
                <a:solidFill>
                  <a:srgbClr val="000000"/>
                </a:solidFill>
              </a:rPr>
              <a:t>Pour obtenir les 1000 sous-réseaux nécessaires à l'entreprise, il faudrait emprunter 10 bits (c'est-à-dire 2</a:t>
            </a:r>
            <a:r>
              <a:rPr lang="fr-FR" sz="1600" baseline="30000" dirty="0">
                <a:solidFill>
                  <a:srgbClr val="000000"/>
                </a:solidFill>
              </a:rPr>
              <a:t>10</a:t>
            </a:r>
            <a:r>
              <a:rPr lang="fr-FR" sz="1600" dirty="0">
                <a:solidFill>
                  <a:srgbClr val="000000"/>
                </a:solidFill>
              </a:rPr>
              <a:t>= 1024 sous-réseaux) (pour un total de 128 sous-réseaux).</a:t>
            </a:r>
          </a:p>
        </p:txBody>
      </p:sp>
      <p:pic>
        <p:nvPicPr>
          <p:cNvPr id="6" name="Picture 5">
            <a:extLst>
              <a:ext uri="{FF2B5EF4-FFF2-40B4-BE49-F238E27FC236}">
                <a16:creationId xmlns:a16="http://schemas.microsoft.com/office/drawing/2014/main" id="{750D50AE-022A-4CE2-A161-C94FE631C328}"/>
              </a:ext>
            </a:extLst>
          </p:cNvPr>
          <p:cNvPicPr>
            <a:picLocks noChangeAspect="1"/>
          </p:cNvPicPr>
          <p:nvPr/>
        </p:nvPicPr>
        <p:blipFill>
          <a:blip r:embed="rId3"/>
          <a:stretch>
            <a:fillRect/>
          </a:stretch>
        </p:blipFill>
        <p:spPr>
          <a:xfrm>
            <a:off x="5399726" y="826108"/>
            <a:ext cx="3648229" cy="2424738"/>
          </a:xfrm>
          <a:prstGeom prst="rect">
            <a:avLst/>
          </a:prstGeom>
        </p:spPr>
      </p:pic>
    </p:spTree>
    <p:extLst>
      <p:ext uri="{BB962C8B-B14F-4D97-AF65-F5344CB8AC3E}">
        <p14:creationId xmlns:p14="http://schemas.microsoft.com/office/powerpoint/2010/main" val="24926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1355" y="478302"/>
            <a:ext cx="8862646" cy="830997"/>
          </a:xfrm>
          <a:prstGeom prst="rect">
            <a:avLst/>
          </a:prstGeom>
        </p:spPr>
        <p:txBody>
          <a:bodyPr wrap="square">
            <a:spAutoFit/>
          </a:bodyPr>
          <a:lstStyle/>
          <a:p>
            <a:r>
              <a:rPr lang="fr-FR" sz="2400" b="1" dirty="0" smtClean="0">
                <a:solidFill>
                  <a:srgbClr val="FF0000"/>
                </a:solidFill>
                <a:latin typeface="inherit"/>
              </a:rPr>
              <a:t>11,6,4 Exercice vidéo </a:t>
            </a:r>
          </a:p>
          <a:p>
            <a:r>
              <a:rPr lang="fr-FR" sz="2400" b="1" dirty="0" smtClean="0">
                <a:solidFill>
                  <a:srgbClr val="FF0000"/>
                </a:solidFill>
                <a:latin typeface="inherit"/>
              </a:rPr>
              <a:t>11,6,5 Exercice </a:t>
            </a:r>
            <a:r>
              <a:rPr lang="fr-FR" sz="2400" b="1" dirty="0">
                <a:solidFill>
                  <a:srgbClr val="FF0000"/>
                </a:solidFill>
                <a:latin typeface="inherit"/>
              </a:rPr>
              <a:t>- Convertir le masque de </a:t>
            </a:r>
            <a:r>
              <a:rPr lang="fr-FR" sz="2400" b="1" dirty="0" smtClean="0">
                <a:solidFill>
                  <a:srgbClr val="FF0000"/>
                </a:solidFill>
                <a:latin typeface="inherit"/>
              </a:rPr>
              <a:t>sous-réseau </a:t>
            </a:r>
            <a:endParaRPr lang="fr-FR" sz="2400" b="1" dirty="0">
              <a:solidFill>
                <a:srgbClr val="FF0000"/>
              </a:solidFill>
            </a:endParaRPr>
          </a:p>
        </p:txBody>
      </p:sp>
    </p:spTree>
    <p:extLst>
      <p:ext uri="{BB962C8B-B14F-4D97-AF65-F5344CB8AC3E}">
        <p14:creationId xmlns:p14="http://schemas.microsoft.com/office/powerpoint/2010/main" val="42596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11.7 Segmentation du réseau selon ses besoins</a:t>
            </a:r>
          </a:p>
        </p:txBody>
      </p:sp>
    </p:spTree>
    <p:custDataLst>
      <p:tags r:id="rId1"/>
    </p:custDataLst>
    <p:extLst>
      <p:ext uri="{BB962C8B-B14F-4D97-AF65-F5344CB8AC3E}">
        <p14:creationId xmlns:p14="http://schemas.microsoft.com/office/powerpoint/2010/main" val="186559554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Sous-réseau pour répondre aux exigences</a:t>
            </a:r>
            <a:r>
              <a:rPr lang="en-US" dirty="0"/>
              <a:t/>
            </a:r>
            <a:br>
              <a:rPr lang="en-US" dirty="0"/>
            </a:br>
            <a:r>
              <a:rPr lang="fr-FR" sz="2400"/>
              <a:t>Sous-réseau privé et espace d'adressage IPv4 public</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4985849" cy="3073946"/>
          </a:xfrm>
        </p:spPr>
        <p:txBody>
          <a:bodyPr/>
          <a:lstStyle/>
          <a:p>
            <a:pPr marL="0" indent="0" algn="l" rtl="0"/>
            <a:r>
              <a:rPr lang="fr-FR" sz="1600">
                <a:solidFill>
                  <a:srgbClr val="000000"/>
                </a:solidFill>
              </a:rPr>
              <a:t>Réseaux d'entreprises ont:</a:t>
            </a:r>
          </a:p>
          <a:p>
            <a:pPr marL="342900" indent="-342900" algn="l" rtl="0">
              <a:buFont typeface="Arial" panose="020B0604020202020204" pitchFamily="34" charset="0"/>
              <a:buChar char="•"/>
            </a:pPr>
            <a:r>
              <a:rPr lang="fr-FR" sz="1600">
                <a:solidFill>
                  <a:srgbClr val="000000"/>
                </a:solidFill>
              </a:rPr>
              <a:t>Intranet - Réseau interne d'une entreprise utilise généralement des adresses IPv4 privées.</a:t>
            </a:r>
          </a:p>
          <a:p>
            <a:pPr marL="342900" indent="-342900" algn="l" rtl="0">
              <a:buFont typeface="Arial" panose="020B0604020202020204" pitchFamily="34" charset="0"/>
              <a:buChar char="•"/>
            </a:pPr>
            <a:r>
              <a:rPr lang="fr-FR" sz="1600">
                <a:solidFill>
                  <a:srgbClr val="000000"/>
                </a:solidFill>
              </a:rPr>
              <a:t>DMZ — Une entreprise internet face aux serveurs. Les périphériques de la DMZ utilisent des adresses IPv4 publiques.</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Une entreprise pourrait utiliser le 10.0.0.0/8 et le sous-réseau sur la limite du réseau /16 ou /24. </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Les périphériques DMZ devraient être configurés avec des adresses IP publiques.</a:t>
            </a:r>
          </a:p>
        </p:txBody>
      </p:sp>
      <p:pic>
        <p:nvPicPr>
          <p:cNvPr id="2" name="Picture 1">
            <a:extLst>
              <a:ext uri="{FF2B5EF4-FFF2-40B4-BE49-F238E27FC236}">
                <a16:creationId xmlns:a16="http://schemas.microsoft.com/office/drawing/2014/main" id="{32D669F9-6546-4D50-B5D4-ED794ADFFF31}"/>
              </a:ext>
            </a:extLst>
          </p:cNvPr>
          <p:cNvPicPr>
            <a:picLocks noChangeAspect="1"/>
          </p:cNvPicPr>
          <p:nvPr/>
        </p:nvPicPr>
        <p:blipFill>
          <a:blip r:embed="rId3"/>
          <a:stretch>
            <a:fillRect/>
          </a:stretch>
        </p:blipFill>
        <p:spPr>
          <a:xfrm>
            <a:off x="5374134" y="1118336"/>
            <a:ext cx="3581835" cy="2392363"/>
          </a:xfrm>
          <a:prstGeom prst="rect">
            <a:avLst/>
          </a:prstGeom>
        </p:spPr>
      </p:pic>
    </p:spTree>
    <p:extLst>
      <p:ext uri="{BB962C8B-B14F-4D97-AF65-F5344CB8AC3E}">
        <p14:creationId xmlns:p14="http://schemas.microsoft.com/office/powerpoint/2010/main" val="350712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10.2 Configurer les interfaces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Segmentation du réseau selon ses besoins</a:t>
            </a:r>
            <a:r>
              <a:rPr lang="en-US" dirty="0"/>
              <a:t/>
            </a:r>
            <a:br>
              <a:rPr lang="en-US" dirty="0"/>
            </a:br>
            <a:r>
              <a:rPr lang="fr-FR" sz="2000"/>
              <a:t>Réduire les adresses IPv4 de l'hôte inutilisées et maximiser les sous-réseaux</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973381"/>
          </a:xfrm>
        </p:spPr>
        <p:txBody>
          <a:bodyPr/>
          <a:lstStyle/>
          <a:p>
            <a:pPr marL="0" indent="0" algn="l" rtl="0"/>
            <a:r>
              <a:rPr lang="fr-FR" sz="1600">
                <a:solidFill>
                  <a:srgbClr val="000000"/>
                </a:solidFill>
              </a:rPr>
              <a:t>Deux considérations sont à prendre en compte lors de la planification de sous-réseaux: </a:t>
            </a:r>
          </a:p>
          <a:p>
            <a:pPr marL="342900" indent="-342900" algn="l" rtl="0">
              <a:buFont typeface="Arial" panose="020B0604020202020204" pitchFamily="34" charset="0"/>
              <a:buChar char="•"/>
            </a:pPr>
            <a:r>
              <a:rPr lang="fr-FR" sz="1600">
                <a:solidFill>
                  <a:srgbClr val="000000"/>
                </a:solidFill>
              </a:rPr>
              <a:t>Le nombre d'adresses d'hôte nécessaires pour chaque réseau. </a:t>
            </a:r>
          </a:p>
          <a:p>
            <a:pPr marL="342900" indent="-342900" algn="l" rtl="0">
              <a:buFont typeface="Arial" panose="020B0604020202020204" pitchFamily="34" charset="0"/>
              <a:buChar char="•"/>
            </a:pPr>
            <a:r>
              <a:rPr lang="fr-FR" sz="1600">
                <a:solidFill>
                  <a:srgbClr val="000000"/>
                </a:solidFill>
              </a:rPr>
              <a:t>Le nombre de sous-réseaux nécessaires.</a:t>
            </a:r>
          </a:p>
          <a:p>
            <a:pPr marL="342900" indent="-342900" algn="l">
              <a:buFont typeface="Arial" panose="020B0604020202020204" pitchFamily="34" charset="0"/>
              <a:buChar char="•"/>
            </a:pPr>
            <a:endParaRPr lang="en-US" sz="1600" dirty="0">
              <a:solidFill>
                <a:srgbClr val="000000"/>
              </a:solidFill>
            </a:endParaRPr>
          </a:p>
        </p:txBody>
      </p:sp>
      <p:graphicFrame>
        <p:nvGraphicFramePr>
          <p:cNvPr id="6" name="Table 5">
            <a:extLst>
              <a:ext uri="{FF2B5EF4-FFF2-40B4-BE49-F238E27FC236}">
                <a16:creationId xmlns:a16="http://schemas.microsoft.com/office/drawing/2014/main" id="{2FCC84FF-7C82-4B7C-A9C2-37AE1AC6A2DC}"/>
              </a:ext>
            </a:extLst>
          </p:cNvPr>
          <p:cNvGraphicFramePr>
            <a:graphicFrameLocks noGrp="1"/>
          </p:cNvGraphicFramePr>
          <p:nvPr>
            <p:extLst/>
          </p:nvPr>
        </p:nvGraphicFramePr>
        <p:xfrm>
          <a:off x="1207769" y="1944355"/>
          <a:ext cx="6728460" cy="274574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3173678455"/>
                    </a:ext>
                  </a:extLst>
                </a:gridCol>
                <a:gridCol w="1203960">
                  <a:extLst>
                    <a:ext uri="{9D8B030D-6E8A-4147-A177-3AD203B41FA5}">
                      <a16:colId xmlns:a16="http://schemas.microsoft.com/office/drawing/2014/main" val="1538934761"/>
                    </a:ext>
                  </a:extLst>
                </a:gridCol>
                <a:gridCol w="3092530">
                  <a:extLst>
                    <a:ext uri="{9D8B030D-6E8A-4147-A177-3AD203B41FA5}">
                      <a16:colId xmlns:a16="http://schemas.microsoft.com/office/drawing/2014/main" val="1045760004"/>
                    </a:ext>
                  </a:extLst>
                </a:gridCol>
                <a:gridCol w="747950">
                  <a:extLst>
                    <a:ext uri="{9D8B030D-6E8A-4147-A177-3AD203B41FA5}">
                      <a16:colId xmlns:a16="http://schemas.microsoft.com/office/drawing/2014/main" val="2485496051"/>
                    </a:ext>
                  </a:extLst>
                </a:gridCol>
                <a:gridCol w="723900">
                  <a:extLst>
                    <a:ext uri="{9D8B030D-6E8A-4147-A177-3AD203B41FA5}">
                      <a16:colId xmlns:a16="http://schemas.microsoft.com/office/drawing/2014/main" val="660007875"/>
                    </a:ext>
                  </a:extLst>
                </a:gridCol>
              </a:tblGrid>
              <a:tr h="370840">
                <a:tc>
                  <a:txBody>
                    <a:bodyPr/>
                    <a:lstStyle/>
                    <a:p>
                      <a:pPr algn="l" rtl="0" fontAlgn="ctr"/>
                      <a:r>
                        <a:rPr lang="fr-FR" sz="1000" b="1">
                          <a:effectLst/>
                        </a:rPr>
                        <a:t>Longueur de préfixe</a:t>
                      </a:r>
                    </a:p>
                  </a:txBody>
                  <a:tcPr marL="31750" marR="31750" marT="31750" marB="31750" anchor="ctr"/>
                </a:tc>
                <a:tc>
                  <a:txBody>
                    <a:bodyPr/>
                    <a:lstStyle/>
                    <a:p>
                      <a:pPr algn="l" rtl="0" fontAlgn="ctr"/>
                      <a:r>
                        <a:rPr lang="fr-FR" sz="1000" b="1">
                          <a:effectLst/>
                        </a:rPr>
                        <a:t>Masque de sous-réseau</a:t>
                      </a:r>
                    </a:p>
                  </a:txBody>
                  <a:tcPr marL="31750" marR="31750" marT="31750" marB="31750" anchor="ctr"/>
                </a:tc>
                <a:tc>
                  <a:txBody>
                    <a:bodyPr/>
                    <a:lstStyle/>
                    <a:p>
                      <a:pPr algn="l" rtl="0" fontAlgn="ctr"/>
                      <a:r>
                        <a:rPr lang="fr-FR" sz="1000" b="1">
                          <a:effectLst/>
                        </a:rPr>
                        <a:t>Masque de sous-réseau (binaire)</a:t>
                      </a:r>
                      <a:r>
                        <a:rPr lang="en-CA" sz="1000" b="1" dirty="0">
                          <a:effectLst/>
                        </a:rPr>
                        <a:t/>
                      </a:r>
                      <a:br>
                        <a:rPr lang="en-CA" sz="1000" b="1" dirty="0">
                          <a:effectLst/>
                        </a:rPr>
                      </a:br>
                      <a:r>
                        <a:rPr lang="fr-FR" sz="1000" b="1">
                          <a:effectLst/>
                        </a:rPr>
                        <a:t>(n = réseau, h = hôte)</a:t>
                      </a:r>
                    </a:p>
                  </a:txBody>
                  <a:tcPr marL="31750" marR="31750" marT="31750" marB="31750" anchor="ctr"/>
                </a:tc>
                <a:tc>
                  <a:txBody>
                    <a:bodyPr/>
                    <a:lstStyle/>
                    <a:p>
                      <a:pPr algn="l" rtl="0" fontAlgn="ctr"/>
                      <a:r>
                        <a:rPr lang="fr-FR" sz="1000" b="1">
                          <a:effectLst/>
                        </a:rPr>
                        <a:t>Nombre de sous-réseaux</a:t>
                      </a:r>
                    </a:p>
                  </a:txBody>
                  <a:tcPr marL="31750" marR="31750" marT="31750" marB="31750" anchor="ctr"/>
                </a:tc>
                <a:tc>
                  <a:txBody>
                    <a:bodyPr/>
                    <a:lstStyle/>
                    <a:p>
                      <a:pPr algn="l" rtl="0" fontAlgn="ctr"/>
                      <a:r>
                        <a:rPr lang="fr-FR" sz="1000" b="1">
                          <a:effectLst/>
                        </a:rPr>
                        <a:t>Nombre d'hôtes</a:t>
                      </a:r>
                    </a:p>
                  </a:txBody>
                  <a:tcPr marL="31750" marR="31750" marT="31750" marB="31750" anchor="ctr"/>
                </a:tc>
                <a:extLst>
                  <a:ext uri="{0D108BD9-81ED-4DB2-BD59-A6C34878D82A}">
                    <a16:rowId xmlns:a16="http://schemas.microsoft.com/office/drawing/2014/main" val="2275849055"/>
                  </a:ext>
                </a:extLst>
              </a:tr>
              <a:tr h="370840">
                <a:tc>
                  <a:txBody>
                    <a:bodyPr/>
                    <a:lstStyle/>
                    <a:p>
                      <a:pPr rtl="0" fontAlgn="ctr"/>
                      <a:r>
                        <a:rPr lang="fr-FR" sz="1000" b="0">
                          <a:effectLst/>
                        </a:rPr>
                        <a:t>/25</a:t>
                      </a:r>
                    </a:p>
                  </a:txBody>
                  <a:tcPr marL="31750" marR="31750" marT="31750" marB="31750" anchor="ctr"/>
                </a:tc>
                <a:tc>
                  <a:txBody>
                    <a:bodyPr/>
                    <a:lstStyle/>
                    <a:p>
                      <a:pPr rtl="0" fontAlgn="ctr"/>
                      <a:r>
                        <a:rPr lang="fr-FR" sz="1000" b="0">
                          <a:effectLst/>
                        </a:rPr>
                        <a:t>255.255.255.128</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a:t>
                      </a:r>
                      <a:r>
                        <a:rPr lang="fr-FR" sz="1000" b="0">
                          <a:effectLst/>
                          <a:latin typeface="Courier New" panose="02070309020205020404" pitchFamily="49" charset="0"/>
                          <a:cs typeface="Courier New" panose="02070309020205020404" pitchFamily="49" charset="0"/>
                        </a:rPr>
                        <a:t>hhhhhhh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a:t>
                      </a:r>
                      <a:r>
                        <a:rPr lang="fr-FR" sz="1000" b="0">
                          <a:effectLst/>
                          <a:latin typeface="Courier New" panose="02070309020205020404" pitchFamily="49" charset="0"/>
                          <a:cs typeface="Courier New" panose="02070309020205020404" pitchFamily="49" charset="0"/>
                        </a:rPr>
                        <a:t>0000000</a:t>
                      </a:r>
                    </a:p>
                  </a:txBody>
                  <a:tcPr marL="31750" marR="31750" marT="31750" marB="31750" anchor="ctr"/>
                </a:tc>
                <a:tc>
                  <a:txBody>
                    <a:bodyPr/>
                    <a:lstStyle/>
                    <a:p>
                      <a:pPr rtl="0" fontAlgn="ctr"/>
                      <a:r>
                        <a:rPr lang="fr-FR" sz="1000" b="1">
                          <a:effectLst/>
                        </a:rPr>
                        <a:t>2</a:t>
                      </a:r>
                    </a:p>
                  </a:txBody>
                  <a:tcPr marL="31750" marR="31750" marT="31750" marB="31750" anchor="ctr"/>
                </a:tc>
                <a:tc>
                  <a:txBody>
                    <a:bodyPr/>
                    <a:lstStyle/>
                    <a:p>
                      <a:pPr rtl="0" fontAlgn="ctr"/>
                      <a:r>
                        <a:rPr lang="fr-FR" sz="1000" b="0">
                          <a:effectLst/>
                        </a:rPr>
                        <a:t>126</a:t>
                      </a:r>
                    </a:p>
                  </a:txBody>
                  <a:tcPr marL="31750" marR="31750" marT="31750" marB="31750" anchor="ctr"/>
                </a:tc>
                <a:extLst>
                  <a:ext uri="{0D108BD9-81ED-4DB2-BD59-A6C34878D82A}">
                    <a16:rowId xmlns:a16="http://schemas.microsoft.com/office/drawing/2014/main" val="1601271128"/>
                  </a:ext>
                </a:extLst>
              </a:tr>
              <a:tr h="370840">
                <a:tc>
                  <a:txBody>
                    <a:bodyPr/>
                    <a:lstStyle/>
                    <a:p>
                      <a:pPr rtl="0" fontAlgn="ctr"/>
                      <a:r>
                        <a:rPr lang="fr-FR" sz="1000" b="0">
                          <a:effectLst/>
                        </a:rPr>
                        <a:t>/26</a:t>
                      </a:r>
                    </a:p>
                  </a:txBody>
                  <a:tcPr marL="31750" marR="31750" marT="31750" marB="31750" anchor="ctr"/>
                </a:tc>
                <a:tc>
                  <a:txBody>
                    <a:bodyPr/>
                    <a:lstStyle/>
                    <a:p>
                      <a:pPr rtl="0" fontAlgn="ctr"/>
                      <a:r>
                        <a:rPr lang="fr-FR" sz="1000" b="0">
                          <a:effectLst/>
                        </a:rPr>
                        <a:t>255.255.255.192</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a:t>
                      </a:r>
                      <a:r>
                        <a:rPr lang="fr-FR" sz="1000" b="0">
                          <a:effectLst/>
                          <a:latin typeface="Courier New" panose="02070309020205020404" pitchFamily="49" charset="0"/>
                          <a:cs typeface="Courier New" panose="02070309020205020404" pitchFamily="49" charset="0"/>
                        </a:rPr>
                        <a:t>hhhhhh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a:t>
                      </a:r>
                      <a:r>
                        <a:rPr lang="fr-FR" sz="1000" b="0">
                          <a:effectLst/>
                          <a:latin typeface="Courier New" panose="02070309020205020404" pitchFamily="49" charset="0"/>
                          <a:cs typeface="Courier New" panose="02070309020205020404" pitchFamily="49" charset="0"/>
                        </a:rPr>
                        <a:t>000000</a:t>
                      </a:r>
                    </a:p>
                  </a:txBody>
                  <a:tcPr marL="31750" marR="31750" marT="31750" marB="31750" anchor="ctr"/>
                </a:tc>
                <a:tc>
                  <a:txBody>
                    <a:bodyPr/>
                    <a:lstStyle/>
                    <a:p>
                      <a:pPr rtl="0" fontAlgn="ctr"/>
                      <a:r>
                        <a:rPr lang="fr-FR" sz="1000" b="1">
                          <a:effectLst/>
                        </a:rPr>
                        <a:t>4</a:t>
                      </a:r>
                    </a:p>
                  </a:txBody>
                  <a:tcPr marL="31750" marR="31750" marT="31750" marB="31750" anchor="ctr"/>
                </a:tc>
                <a:tc>
                  <a:txBody>
                    <a:bodyPr/>
                    <a:lstStyle/>
                    <a:p>
                      <a:pPr rtl="0" fontAlgn="ctr"/>
                      <a:r>
                        <a:rPr lang="fr-FR" sz="1000" b="0">
                          <a:effectLst/>
                        </a:rPr>
                        <a:t>62</a:t>
                      </a:r>
                    </a:p>
                  </a:txBody>
                  <a:tcPr marL="31750" marR="31750" marT="31750" marB="31750" anchor="ctr"/>
                </a:tc>
                <a:extLst>
                  <a:ext uri="{0D108BD9-81ED-4DB2-BD59-A6C34878D82A}">
                    <a16:rowId xmlns:a16="http://schemas.microsoft.com/office/drawing/2014/main" val="1999121572"/>
                  </a:ext>
                </a:extLst>
              </a:tr>
              <a:tr h="370840">
                <a:tc>
                  <a:txBody>
                    <a:bodyPr/>
                    <a:lstStyle/>
                    <a:p>
                      <a:pPr rtl="0" fontAlgn="ctr"/>
                      <a:r>
                        <a:rPr lang="fr-FR" sz="1000" b="0">
                          <a:effectLst/>
                        </a:rPr>
                        <a:t>/27</a:t>
                      </a:r>
                    </a:p>
                  </a:txBody>
                  <a:tcPr marL="31750" marR="31750" marT="31750" marB="31750" anchor="ctr"/>
                </a:tc>
                <a:tc>
                  <a:txBody>
                    <a:bodyPr/>
                    <a:lstStyle/>
                    <a:p>
                      <a:pPr rtl="0" fontAlgn="ctr"/>
                      <a:r>
                        <a:rPr lang="fr-FR" sz="1000" b="0">
                          <a:effectLst/>
                        </a:rPr>
                        <a:t>255.255.255.224</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a:t>
                      </a:r>
                      <a:r>
                        <a:rPr lang="fr-FR" sz="1000" b="0">
                          <a:effectLst/>
                          <a:latin typeface="Courier New" panose="02070309020205020404" pitchFamily="49" charset="0"/>
                          <a:cs typeface="Courier New" panose="02070309020205020404" pitchFamily="49" charset="0"/>
                        </a:rPr>
                        <a:t>hhhhh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a:t>
                      </a:r>
                      <a:r>
                        <a:rPr lang="fr-FR" sz="1000" b="0">
                          <a:effectLst/>
                          <a:latin typeface="Courier New" panose="02070309020205020404" pitchFamily="49" charset="0"/>
                          <a:cs typeface="Courier New" panose="02070309020205020404" pitchFamily="49" charset="0"/>
                        </a:rPr>
                        <a:t>00000</a:t>
                      </a:r>
                    </a:p>
                  </a:txBody>
                  <a:tcPr marL="31750" marR="31750" marT="31750" marB="31750" anchor="ctr"/>
                </a:tc>
                <a:tc>
                  <a:txBody>
                    <a:bodyPr/>
                    <a:lstStyle/>
                    <a:p>
                      <a:pPr rtl="0" fontAlgn="ctr"/>
                      <a:r>
                        <a:rPr lang="fr-FR" sz="1000" b="1">
                          <a:effectLst/>
                        </a:rPr>
                        <a:t>8</a:t>
                      </a:r>
                    </a:p>
                  </a:txBody>
                  <a:tcPr marL="31750" marR="31750" marT="31750" marB="31750" anchor="ctr"/>
                </a:tc>
                <a:tc>
                  <a:txBody>
                    <a:bodyPr/>
                    <a:lstStyle/>
                    <a:p>
                      <a:pPr rtl="0" fontAlgn="ctr"/>
                      <a:r>
                        <a:rPr lang="fr-FR" sz="1000" b="0">
                          <a:effectLst/>
                        </a:rPr>
                        <a:t>30</a:t>
                      </a:r>
                    </a:p>
                  </a:txBody>
                  <a:tcPr marL="31750" marR="31750" marT="31750" marB="31750" anchor="ctr"/>
                </a:tc>
                <a:extLst>
                  <a:ext uri="{0D108BD9-81ED-4DB2-BD59-A6C34878D82A}">
                    <a16:rowId xmlns:a16="http://schemas.microsoft.com/office/drawing/2014/main" val="346473952"/>
                  </a:ext>
                </a:extLst>
              </a:tr>
              <a:tr h="370840">
                <a:tc>
                  <a:txBody>
                    <a:bodyPr/>
                    <a:lstStyle/>
                    <a:p>
                      <a:pPr rtl="0" fontAlgn="ctr"/>
                      <a:r>
                        <a:rPr lang="fr-FR" sz="1000" b="0">
                          <a:effectLst/>
                        </a:rPr>
                        <a:t>/28</a:t>
                      </a:r>
                    </a:p>
                  </a:txBody>
                  <a:tcPr marL="31750" marR="31750" marT="31750" marB="31750" anchor="ctr"/>
                </a:tc>
                <a:tc>
                  <a:txBody>
                    <a:bodyPr/>
                    <a:lstStyle/>
                    <a:p>
                      <a:pPr rtl="0" fontAlgn="ctr"/>
                      <a:r>
                        <a:rPr lang="fr-FR" sz="1000" b="0">
                          <a:effectLst/>
                        </a:rPr>
                        <a:t>255.255.255.240</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nnnn</a:t>
                      </a:r>
                      <a:r>
                        <a:rPr lang="fr-FR" sz="1000" b="0">
                          <a:effectLst/>
                          <a:latin typeface="Courier New" panose="02070309020205020404" pitchFamily="49" charset="0"/>
                          <a:cs typeface="Courier New" panose="02070309020205020404" pitchFamily="49" charset="0"/>
                        </a:rPr>
                        <a:t>hhhh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1111</a:t>
                      </a:r>
                      <a:r>
                        <a:rPr lang="fr-FR" sz="1000" b="0">
                          <a:effectLst/>
                          <a:latin typeface="Courier New" panose="02070309020205020404" pitchFamily="49" charset="0"/>
                          <a:cs typeface="Courier New" panose="02070309020205020404" pitchFamily="49" charset="0"/>
                        </a:rPr>
                        <a:t>0000</a:t>
                      </a:r>
                    </a:p>
                  </a:txBody>
                  <a:tcPr marL="31750" marR="31750" marT="31750" marB="31750" anchor="ctr"/>
                </a:tc>
                <a:tc>
                  <a:txBody>
                    <a:bodyPr/>
                    <a:lstStyle/>
                    <a:p>
                      <a:pPr rtl="0" fontAlgn="ctr"/>
                      <a:r>
                        <a:rPr lang="fr-FR" sz="1000" b="1">
                          <a:effectLst/>
                        </a:rPr>
                        <a:t>16</a:t>
                      </a:r>
                    </a:p>
                  </a:txBody>
                  <a:tcPr marL="31750" marR="31750" marT="31750" marB="31750" anchor="ctr"/>
                </a:tc>
                <a:tc>
                  <a:txBody>
                    <a:bodyPr/>
                    <a:lstStyle/>
                    <a:p>
                      <a:pPr rtl="0" fontAlgn="ctr"/>
                      <a:r>
                        <a:rPr lang="fr-FR" sz="1000" b="0">
                          <a:effectLst/>
                        </a:rPr>
                        <a:t>14</a:t>
                      </a:r>
                    </a:p>
                  </a:txBody>
                  <a:tcPr marL="31750" marR="31750" marT="31750" marB="31750" anchor="ctr"/>
                </a:tc>
                <a:extLst>
                  <a:ext uri="{0D108BD9-81ED-4DB2-BD59-A6C34878D82A}">
                    <a16:rowId xmlns:a16="http://schemas.microsoft.com/office/drawing/2014/main" val="1694683452"/>
                  </a:ext>
                </a:extLst>
              </a:tr>
              <a:tr h="370840">
                <a:tc>
                  <a:txBody>
                    <a:bodyPr/>
                    <a:lstStyle/>
                    <a:p>
                      <a:pPr rtl="0" fontAlgn="ctr"/>
                      <a:r>
                        <a:rPr lang="fr-FR" sz="1000" b="0">
                          <a:effectLst/>
                        </a:rPr>
                        <a:t>/29</a:t>
                      </a:r>
                    </a:p>
                  </a:txBody>
                  <a:tcPr marL="31750" marR="31750" marT="31750" marB="31750" anchor="ctr"/>
                </a:tc>
                <a:tc>
                  <a:txBody>
                    <a:bodyPr/>
                    <a:lstStyle/>
                    <a:p>
                      <a:pPr rtl="0" fontAlgn="ctr"/>
                      <a:r>
                        <a:rPr lang="fr-FR" sz="1000" b="0">
                          <a:effectLst/>
                        </a:rPr>
                        <a:t>255.255.255.248</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nnnnn</a:t>
                      </a:r>
                      <a:r>
                        <a:rPr lang="fr-FR" sz="1000" b="0">
                          <a:effectLst/>
                          <a:latin typeface="Courier New" panose="02070309020205020404" pitchFamily="49" charset="0"/>
                          <a:cs typeface="Courier New" panose="02070309020205020404" pitchFamily="49" charset="0"/>
                        </a:rPr>
                        <a:t>hhh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11111</a:t>
                      </a:r>
                      <a:r>
                        <a:rPr lang="fr-FR" sz="1000" b="0">
                          <a:effectLst/>
                          <a:latin typeface="Courier New" panose="02070309020205020404" pitchFamily="49" charset="0"/>
                          <a:cs typeface="Courier New" panose="02070309020205020404" pitchFamily="49" charset="0"/>
                        </a:rPr>
                        <a:t>000</a:t>
                      </a:r>
                    </a:p>
                  </a:txBody>
                  <a:tcPr marL="31750" marR="31750" marT="31750" marB="31750" anchor="ctr"/>
                </a:tc>
                <a:tc>
                  <a:txBody>
                    <a:bodyPr/>
                    <a:lstStyle/>
                    <a:p>
                      <a:pPr rtl="0" fontAlgn="ctr"/>
                      <a:r>
                        <a:rPr lang="fr-FR" sz="1000" b="1">
                          <a:effectLst/>
                        </a:rPr>
                        <a:t>32</a:t>
                      </a:r>
                    </a:p>
                  </a:txBody>
                  <a:tcPr marL="31750" marR="31750" marT="31750" marB="31750" anchor="ctr"/>
                </a:tc>
                <a:tc>
                  <a:txBody>
                    <a:bodyPr/>
                    <a:lstStyle/>
                    <a:p>
                      <a:pPr rtl="0" fontAlgn="ctr"/>
                      <a:r>
                        <a:rPr lang="fr-FR" sz="1000" b="0">
                          <a:effectLst/>
                        </a:rPr>
                        <a:t>6</a:t>
                      </a:r>
                    </a:p>
                  </a:txBody>
                  <a:tcPr marL="31750" marR="31750" marT="31750" marB="31750" anchor="ctr"/>
                </a:tc>
                <a:extLst>
                  <a:ext uri="{0D108BD9-81ED-4DB2-BD59-A6C34878D82A}">
                    <a16:rowId xmlns:a16="http://schemas.microsoft.com/office/drawing/2014/main" val="2090259769"/>
                  </a:ext>
                </a:extLst>
              </a:tr>
              <a:tr h="370840">
                <a:tc>
                  <a:txBody>
                    <a:bodyPr/>
                    <a:lstStyle/>
                    <a:p>
                      <a:pPr rtl="0" fontAlgn="ctr"/>
                      <a:r>
                        <a:rPr lang="fr-FR" sz="1000" b="0">
                          <a:effectLst/>
                        </a:rPr>
                        <a:t>/30</a:t>
                      </a:r>
                    </a:p>
                  </a:txBody>
                  <a:tcPr marL="31750" marR="31750" marT="31750" marB="31750" anchor="ctr"/>
                </a:tc>
                <a:tc>
                  <a:txBody>
                    <a:bodyPr/>
                    <a:lstStyle/>
                    <a:p>
                      <a:pPr rtl="0" fontAlgn="ctr"/>
                      <a:r>
                        <a:rPr lang="fr-FR" sz="1000" b="0">
                          <a:effectLst/>
                        </a:rPr>
                        <a:t>255.255.255.252</a:t>
                      </a:r>
                    </a:p>
                  </a:txBody>
                  <a:tcPr marL="31750" marR="31750" marT="31750" marB="31750" anchor="ctr"/>
                </a:tc>
                <a:tc>
                  <a:txBody>
                    <a:bodyPr/>
                    <a:lstStyle/>
                    <a:p>
                      <a:pPr rtl="0" fontAlgn="ctr"/>
                      <a:r>
                        <a:rPr lang="fr-FR" sz="1000" b="0">
                          <a:effectLst/>
                          <a:latin typeface="Courier New" panose="02070309020205020404" pitchFamily="49" charset="0"/>
                          <a:cs typeface="Courier New" panose="02070309020205020404" pitchFamily="49" charset="0"/>
                        </a:rPr>
                        <a:t>nnnnnnnn.nnnnnnnn.nnnnnnnn.</a:t>
                      </a:r>
                      <a:r>
                        <a:rPr lang="fr-FR" sz="1000" b="1">
                          <a:effectLst/>
                          <a:latin typeface="Courier New" panose="02070309020205020404" pitchFamily="49" charset="0"/>
                          <a:cs typeface="Courier New" panose="02070309020205020404" pitchFamily="49" charset="0"/>
                        </a:rPr>
                        <a:t>nnnnnn</a:t>
                      </a:r>
                      <a:r>
                        <a:rPr lang="fr-FR" sz="1000" b="0">
                          <a:effectLst/>
                          <a:latin typeface="Courier New" panose="02070309020205020404" pitchFamily="49" charset="0"/>
                          <a:cs typeface="Courier New" panose="02070309020205020404" pitchFamily="49" charset="0"/>
                        </a:rPr>
                        <a:t>hh</a:t>
                      </a:r>
                      <a:r>
                        <a:rPr lang="en-CA" sz="1000" b="0" dirty="0">
                          <a:effectLst/>
                          <a:latin typeface="Courier New" panose="02070309020205020404" pitchFamily="49" charset="0"/>
                          <a:cs typeface="Courier New" panose="02070309020205020404" pitchFamily="49" charset="0"/>
                        </a:rPr>
                        <a:t/>
                      </a:r>
                      <a:br>
                        <a:rPr lang="en-CA" sz="1000" b="0" dirty="0">
                          <a:effectLst/>
                          <a:latin typeface="Courier New" panose="02070309020205020404" pitchFamily="49" charset="0"/>
                          <a:cs typeface="Courier New" panose="02070309020205020404" pitchFamily="49" charset="0"/>
                        </a:rPr>
                      </a:br>
                      <a:r>
                        <a:rPr lang="fr-FR" sz="1000" b="0">
                          <a:effectLst/>
                          <a:latin typeface="Courier New" panose="02070309020205020404" pitchFamily="49" charset="0"/>
                          <a:cs typeface="Courier New" panose="02070309020205020404" pitchFamily="49" charset="0"/>
                        </a:rPr>
                        <a:t>11111111.11111111.11111111.</a:t>
                      </a:r>
                      <a:r>
                        <a:rPr lang="fr-FR" sz="1000" b="1">
                          <a:effectLst/>
                          <a:latin typeface="Courier New" panose="02070309020205020404" pitchFamily="49" charset="0"/>
                          <a:cs typeface="Courier New" panose="02070309020205020404" pitchFamily="49" charset="0"/>
                        </a:rPr>
                        <a:t>111111</a:t>
                      </a:r>
                      <a:r>
                        <a:rPr lang="fr-FR" sz="1000" b="0">
                          <a:effectLst/>
                          <a:latin typeface="Courier New" panose="02070309020205020404" pitchFamily="49" charset="0"/>
                          <a:cs typeface="Courier New" panose="02070309020205020404" pitchFamily="49" charset="0"/>
                        </a:rPr>
                        <a:t>00</a:t>
                      </a:r>
                    </a:p>
                  </a:txBody>
                  <a:tcPr marL="31750" marR="31750" marT="31750" marB="31750" anchor="ctr"/>
                </a:tc>
                <a:tc>
                  <a:txBody>
                    <a:bodyPr/>
                    <a:lstStyle/>
                    <a:p>
                      <a:pPr rtl="0" fontAlgn="ctr"/>
                      <a:r>
                        <a:rPr lang="fr-FR" sz="1000" b="1">
                          <a:effectLst/>
                        </a:rPr>
                        <a:t>64</a:t>
                      </a:r>
                    </a:p>
                  </a:txBody>
                  <a:tcPr marL="31750" marR="31750" marT="31750" marB="31750" anchor="ctr"/>
                </a:tc>
                <a:tc>
                  <a:txBody>
                    <a:bodyPr/>
                    <a:lstStyle/>
                    <a:p>
                      <a:pPr rtl="0" fontAlgn="ctr"/>
                      <a:r>
                        <a:rPr lang="fr-FR" sz="1000" b="0">
                          <a:effectLst/>
                        </a:rPr>
                        <a:t>2</a:t>
                      </a:r>
                    </a:p>
                  </a:txBody>
                  <a:tcPr marL="31750" marR="31750" marT="31750" marB="31750" anchor="ctr"/>
                </a:tc>
                <a:extLst>
                  <a:ext uri="{0D108BD9-81ED-4DB2-BD59-A6C34878D82A}">
                    <a16:rowId xmlns:a16="http://schemas.microsoft.com/office/drawing/2014/main" val="4211026032"/>
                  </a:ext>
                </a:extLst>
              </a:tr>
            </a:tbl>
          </a:graphicData>
        </a:graphic>
      </p:graphicFrame>
      <p:cxnSp>
        <p:nvCxnSpPr>
          <p:cNvPr id="10" name="Connector: Elbow 9">
            <a:extLst>
              <a:ext uri="{FF2B5EF4-FFF2-40B4-BE49-F238E27FC236}">
                <a16:creationId xmlns:a16="http://schemas.microsoft.com/office/drawing/2014/main" id="{52049570-73E8-4725-BB39-4CAE9ED89E03}"/>
              </a:ext>
            </a:extLst>
          </p:cNvPr>
          <p:cNvCxnSpPr>
            <a:cxnSpLocks/>
          </p:cNvCxnSpPr>
          <p:nvPr/>
        </p:nvCxnSpPr>
        <p:spPr>
          <a:xfrm>
            <a:off x="6019800" y="1304168"/>
            <a:ext cx="1516380" cy="602479"/>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FFCA02D-B099-4C7E-83CA-8A71906FCE6C}"/>
              </a:ext>
            </a:extLst>
          </p:cNvPr>
          <p:cNvCxnSpPr>
            <a:cxnSpLocks/>
          </p:cNvCxnSpPr>
          <p:nvPr/>
        </p:nvCxnSpPr>
        <p:spPr>
          <a:xfrm>
            <a:off x="4709160" y="1605407"/>
            <a:ext cx="2119081" cy="301240"/>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73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Segmentation du réseau selon ses besoins</a:t>
            </a:r>
            <a:r>
              <a:rPr lang="en-US" dirty="0"/>
              <a:t/>
            </a:r>
            <a:br>
              <a:rPr lang="en-US" dirty="0"/>
            </a:br>
            <a:r>
              <a:rPr lang="fr-FR" sz="2400"/>
              <a:t>Exemple de besoins d'un réseau</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709280" cy="3073946"/>
          </a:xfrm>
        </p:spPr>
        <p:txBody>
          <a:bodyPr/>
          <a:lstStyle/>
          <a:p>
            <a:pPr marL="342900" indent="-342900" algn="l" rtl="0">
              <a:buFont typeface="Arial" panose="020B0604020202020204" pitchFamily="34" charset="0"/>
              <a:buChar char="•"/>
            </a:pPr>
            <a:r>
              <a:rPr lang="fr-FR" sz="1600">
                <a:solidFill>
                  <a:srgbClr val="000000"/>
                </a:solidFill>
              </a:rPr>
              <a:t>Dans cet exemple, le siège social a attribué l'adresse réseau publique 172.16.0.0/22 (10 bits d'hôte) par son ISP (FAI) qui fournisse 1022 adresses d'hôte.</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Il y a cinq sites et donc cinq connexions Internet, ce qui signifie que l'organisation a besoin de 10 sous-réseaux avec le plus grand sous-réseau nécessite 40 adresses.</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Il a attribué 10 sous-réseaux avec un masque de sous-réseau /26 (c'est-à-dire 255.255.255.192).</a:t>
            </a: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E326F2B6-A5EE-4BC1-9196-BEEE11210114}"/>
              </a:ext>
            </a:extLst>
          </p:cNvPr>
          <p:cNvPicPr>
            <a:picLocks noChangeAspect="1"/>
          </p:cNvPicPr>
          <p:nvPr/>
        </p:nvPicPr>
        <p:blipFill>
          <a:blip r:embed="rId3"/>
          <a:stretch>
            <a:fillRect/>
          </a:stretch>
        </p:blipFill>
        <p:spPr>
          <a:xfrm>
            <a:off x="5600700" y="925762"/>
            <a:ext cx="3031600" cy="1088497"/>
          </a:xfrm>
          <a:prstGeom prst="rect">
            <a:avLst/>
          </a:prstGeom>
        </p:spPr>
      </p:pic>
      <p:pic>
        <p:nvPicPr>
          <p:cNvPr id="5" name="Picture 4">
            <a:extLst>
              <a:ext uri="{FF2B5EF4-FFF2-40B4-BE49-F238E27FC236}">
                <a16:creationId xmlns:a16="http://schemas.microsoft.com/office/drawing/2014/main" id="{A4D967D5-2BEE-4CAF-BF74-C8F6AFDA0F51}"/>
              </a:ext>
            </a:extLst>
          </p:cNvPr>
          <p:cNvPicPr>
            <a:picLocks noChangeAspect="1"/>
          </p:cNvPicPr>
          <p:nvPr/>
        </p:nvPicPr>
        <p:blipFill>
          <a:blip r:embed="rId4"/>
          <a:stretch>
            <a:fillRect/>
          </a:stretch>
        </p:blipFill>
        <p:spPr>
          <a:xfrm>
            <a:off x="5273229" y="2208184"/>
            <a:ext cx="3616498" cy="2406479"/>
          </a:xfrm>
          <a:prstGeom prst="rect">
            <a:avLst/>
          </a:prstGeom>
        </p:spPr>
      </p:pic>
    </p:spTree>
    <p:extLst>
      <p:ext uri="{BB962C8B-B14F-4D97-AF65-F5344CB8AC3E}">
        <p14:creationId xmlns:p14="http://schemas.microsoft.com/office/powerpoint/2010/main" val="156077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11.8 VLSM</a:t>
            </a:r>
            <a:r>
              <a:rPr lang="en-CA" dirty="0">
                <a:solidFill>
                  <a:schemeClr val="accent5">
                    <a:lumMod val="40000"/>
                    <a:lumOff val="60000"/>
                  </a:schemeClr>
                </a:solidFill>
              </a:rPr>
              <a:t/>
            </a:r>
            <a:br>
              <a:rPr lang="en-CA" dirty="0">
                <a:solidFill>
                  <a:schemeClr val="accent5">
                    <a:lumMod val="40000"/>
                    <a:lumOff val="60000"/>
                  </a:schemeClr>
                </a:solidFill>
              </a:rPr>
            </a:br>
            <a:endParaRPr lang="en-CA"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169126845"/>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8304066" cy="3421159"/>
          </a:xfrm>
        </p:spPr>
        <p:txBody>
          <a:bodyPr/>
          <a:lstStyle/>
          <a:p>
            <a:pPr marL="342900" indent="-342900" algn="l">
              <a:buFont typeface="Arial" panose="020B0604020202020204" pitchFamily="34" charset="0"/>
              <a:buChar char="•"/>
            </a:pPr>
            <a:r>
              <a:rPr lang="fr-FR" sz="1600" dirty="0">
                <a:solidFill>
                  <a:srgbClr val="000000"/>
                </a:solidFill>
              </a:rPr>
              <a:t>Comme mentionné dans le sujet précédent, les adresses publiques et privées affectent la manière dont vous sous-</a:t>
            </a:r>
            <a:r>
              <a:rPr lang="fr-FR" sz="1600" dirty="0" err="1">
                <a:solidFill>
                  <a:srgbClr val="000000"/>
                </a:solidFill>
              </a:rPr>
              <a:t>réseautez</a:t>
            </a:r>
            <a:r>
              <a:rPr lang="fr-FR" sz="1600" dirty="0">
                <a:solidFill>
                  <a:srgbClr val="000000"/>
                </a:solidFill>
              </a:rPr>
              <a:t> votre réseau. </a:t>
            </a:r>
            <a:endParaRPr lang="fr-FR" sz="1600" dirty="0" smtClean="0">
              <a:solidFill>
                <a:srgbClr val="000000"/>
              </a:solidFill>
            </a:endParaRPr>
          </a:p>
          <a:p>
            <a:pPr marL="342900" indent="-342900" algn="l">
              <a:buFont typeface="Arial" panose="020B0604020202020204" pitchFamily="34" charset="0"/>
              <a:buChar char="•"/>
            </a:pPr>
            <a:r>
              <a:rPr lang="fr-FR" sz="1600" dirty="0" smtClean="0">
                <a:solidFill>
                  <a:srgbClr val="000000"/>
                </a:solidFill>
              </a:rPr>
              <a:t>Il </a:t>
            </a:r>
            <a:r>
              <a:rPr lang="fr-FR" sz="1600" dirty="0">
                <a:solidFill>
                  <a:srgbClr val="000000"/>
                </a:solidFill>
              </a:rPr>
              <a:t>existe également d'autres problèmes qui affectent les systèmes de sous-réseau. Un système de sous-réseautage standard /16 crée des sous-réseaux qui ont chacun le même nombre d'hôtes. </a:t>
            </a:r>
            <a:endParaRPr lang="fr-FR" sz="1600" dirty="0" smtClean="0">
              <a:solidFill>
                <a:srgbClr val="000000"/>
              </a:solidFill>
            </a:endParaRPr>
          </a:p>
          <a:p>
            <a:pPr marL="342900" indent="-342900" algn="l">
              <a:buFont typeface="Arial" panose="020B0604020202020204" pitchFamily="34" charset="0"/>
              <a:buChar char="•"/>
            </a:pPr>
            <a:r>
              <a:rPr lang="fr-FR" sz="1600" dirty="0" smtClean="0">
                <a:solidFill>
                  <a:srgbClr val="000000"/>
                </a:solidFill>
              </a:rPr>
              <a:t>Tous </a:t>
            </a:r>
            <a:r>
              <a:rPr lang="fr-FR" sz="1600" dirty="0">
                <a:solidFill>
                  <a:srgbClr val="000000"/>
                </a:solidFill>
              </a:rPr>
              <a:t>les sous-réseaux que vous créez n'auront pas besoin d'autant d'hôtes, ce qui laisse de nombreuses adresses IPv4 inutilisées</a:t>
            </a:r>
            <a:r>
              <a:rPr lang="fr-FR" sz="1600" dirty="0" smtClean="0">
                <a:solidFill>
                  <a:srgbClr val="000000"/>
                </a:solidFill>
              </a:rPr>
              <a:t>.</a:t>
            </a:r>
          </a:p>
          <a:p>
            <a:pPr marL="342900" indent="-342900" algn="l">
              <a:buFont typeface="Arial" panose="020B0604020202020204" pitchFamily="34" charset="0"/>
              <a:buChar char="•"/>
            </a:pPr>
            <a:r>
              <a:rPr lang="fr-FR" sz="1600" b="1" dirty="0" smtClean="0">
                <a:solidFill>
                  <a:srgbClr val="FF0000"/>
                </a:solidFill>
              </a:rPr>
              <a:t> </a:t>
            </a:r>
            <a:r>
              <a:rPr lang="fr-FR" sz="1600" dirty="0">
                <a:solidFill>
                  <a:srgbClr val="FF0000"/>
                </a:solidFill>
              </a:rPr>
              <a:t>Peut-être que vous aurez besoin d'un sous-réseau qui contient beaucoup plus d'hôtes. C'est pourquoi le masque de sous-réseau à longueur variable (VLSM) a été développé</a:t>
            </a:r>
            <a:r>
              <a:rPr lang="fr-FR" sz="1600" dirty="0" smtClean="0">
                <a:solidFill>
                  <a:srgbClr val="FF0000"/>
                </a:solidFill>
              </a:rPr>
              <a:t>.</a:t>
            </a:r>
          </a:p>
          <a:p>
            <a:pPr marL="342900" indent="-342900">
              <a:buFont typeface="Arial" panose="020B0604020202020204" pitchFamily="34" charset="0"/>
              <a:buChar char="•"/>
            </a:pPr>
            <a:r>
              <a:rPr lang="fr-FR" sz="1600" b="1" dirty="0">
                <a:solidFill>
                  <a:srgbClr val="FF0000"/>
                </a:solidFill>
              </a:rPr>
              <a:t>(Variable </a:t>
            </a:r>
            <a:r>
              <a:rPr lang="fr-FR" sz="1600" b="1" dirty="0" err="1">
                <a:solidFill>
                  <a:srgbClr val="FF0000"/>
                </a:solidFill>
              </a:rPr>
              <a:t>Length</a:t>
            </a:r>
            <a:r>
              <a:rPr lang="fr-FR" sz="1600" b="1" dirty="0">
                <a:solidFill>
                  <a:srgbClr val="FF0000"/>
                </a:solidFill>
              </a:rPr>
              <a:t> </a:t>
            </a:r>
            <a:r>
              <a:rPr lang="fr-FR" sz="1600" b="1" dirty="0" err="1">
                <a:solidFill>
                  <a:srgbClr val="FF0000"/>
                </a:solidFill>
              </a:rPr>
              <a:t>Subnet</a:t>
            </a:r>
            <a:r>
              <a:rPr lang="fr-FR" sz="1600" b="1" dirty="0">
                <a:solidFill>
                  <a:srgbClr val="FF0000"/>
                </a:solidFill>
              </a:rPr>
              <a:t> </a:t>
            </a:r>
            <a:r>
              <a:rPr lang="fr-FR" sz="1600" b="1" dirty="0" err="1">
                <a:solidFill>
                  <a:srgbClr val="FF0000"/>
                </a:solidFill>
              </a:rPr>
              <a:t>Mask</a:t>
            </a:r>
            <a:r>
              <a:rPr lang="fr-FR" sz="1600" b="1" dirty="0">
                <a:solidFill>
                  <a:srgbClr val="FF0000"/>
                </a:solidFill>
              </a:rPr>
              <a:t>)  Vs « </a:t>
            </a:r>
            <a:r>
              <a:rPr lang="fr-FR" sz="1600" b="1" dirty="0" err="1">
                <a:solidFill>
                  <a:srgbClr val="FF0000"/>
                </a:solidFill>
              </a:rPr>
              <a:t>Classless</a:t>
            </a:r>
            <a:r>
              <a:rPr lang="fr-FR" sz="1600" b="1" dirty="0">
                <a:solidFill>
                  <a:srgbClr val="FF0000"/>
                </a:solidFill>
              </a:rPr>
              <a:t> Inter-Domain </a:t>
            </a:r>
            <a:r>
              <a:rPr lang="fr-FR" sz="1600" b="1" dirty="0" err="1">
                <a:solidFill>
                  <a:srgbClr val="FF0000"/>
                </a:solidFill>
              </a:rPr>
              <a:t>Routing</a:t>
            </a:r>
            <a:r>
              <a:rPr lang="fr-FR" sz="1600" b="1" dirty="0">
                <a:solidFill>
                  <a:srgbClr val="FF0000"/>
                </a:solidFill>
              </a:rPr>
              <a:t> » vs adressage par classes</a:t>
            </a:r>
          </a:p>
          <a:p>
            <a:pPr marL="342900" indent="-342900" algn="l">
              <a:buFont typeface="Arial" panose="020B0604020202020204" pitchFamily="34" charset="0"/>
              <a:buChar char="•"/>
            </a:pPr>
            <a:endParaRPr lang="fr-FR" sz="1600" b="1" dirty="0">
              <a:solidFill>
                <a:srgbClr val="FF0000"/>
              </a:solidFill>
            </a:endParaRPr>
          </a:p>
        </p:txBody>
      </p:sp>
    </p:spTree>
    <p:extLst>
      <p:ext uri="{BB962C8B-B14F-4D97-AF65-F5344CB8AC3E}">
        <p14:creationId xmlns:p14="http://schemas.microsoft.com/office/powerpoint/2010/main" val="374001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5362" y="208305"/>
            <a:ext cx="8304066" cy="973382"/>
          </a:xfrm>
        </p:spPr>
        <p:txBody>
          <a:bodyPr/>
          <a:lstStyle/>
          <a:p>
            <a:pPr marL="0" indent="0" algn="l"/>
            <a:r>
              <a:rPr lang="fr-FR" sz="1600" dirty="0" smtClean="0">
                <a:solidFill>
                  <a:srgbClr val="000000"/>
                </a:solidFill>
              </a:rPr>
              <a:t>Vidéo  1 VLSM</a:t>
            </a:r>
          </a:p>
          <a:p>
            <a:pPr marL="342900" indent="-342900" algn="l">
              <a:buFont typeface="Arial" panose="020B0604020202020204" pitchFamily="34" charset="0"/>
              <a:buChar char="•"/>
            </a:pPr>
            <a:r>
              <a:rPr lang="fr-FR" sz="1600" b="1" dirty="0" smtClean="0">
                <a:solidFill>
                  <a:srgbClr val="000000"/>
                </a:solidFill>
              </a:rPr>
              <a:t>192,168,1,0/ 24 en 4 sous réseaux  Mais </a:t>
            </a:r>
            <a:r>
              <a:rPr lang="fr-FR" sz="1600" b="1" smtClean="0">
                <a:solidFill>
                  <a:srgbClr val="000000"/>
                </a:solidFill>
              </a:rPr>
              <a:t>optimiser  les sous </a:t>
            </a:r>
            <a:r>
              <a:rPr lang="fr-FR" sz="1600" b="1" dirty="0" smtClean="0">
                <a:solidFill>
                  <a:srgbClr val="000000"/>
                </a:solidFill>
              </a:rPr>
              <a:t>réseaux pour éviter le gaspillage des @</a:t>
            </a:r>
            <a:endParaRPr lang="fr-FR" sz="1600" b="1" dirty="0">
              <a:solidFill>
                <a:srgbClr val="FF0000"/>
              </a:solidFill>
            </a:endParaRPr>
          </a:p>
          <a:p>
            <a:pPr marL="342900" indent="-342900" algn="l">
              <a:buFont typeface="Arial" panose="020B0604020202020204" pitchFamily="34" charset="0"/>
              <a:buChar char="•"/>
            </a:pPr>
            <a:endParaRPr lang="fr-FR" sz="1600" b="1" dirty="0">
              <a:solidFill>
                <a:srgbClr val="FF0000"/>
              </a:solidFill>
            </a:endParaRPr>
          </a:p>
        </p:txBody>
      </p:sp>
      <p:pic>
        <p:nvPicPr>
          <p:cNvPr id="2" name="Image 1"/>
          <p:cNvPicPr>
            <a:picLocks noChangeAspect="1"/>
          </p:cNvPicPr>
          <p:nvPr/>
        </p:nvPicPr>
        <p:blipFill>
          <a:blip r:embed="rId3"/>
          <a:stretch>
            <a:fillRect/>
          </a:stretch>
        </p:blipFill>
        <p:spPr>
          <a:xfrm>
            <a:off x="524669" y="1294228"/>
            <a:ext cx="7865452" cy="3701121"/>
          </a:xfrm>
          <a:prstGeom prst="rect">
            <a:avLst/>
          </a:prstGeom>
        </p:spPr>
      </p:pic>
    </p:spTree>
    <p:extLst>
      <p:ext uri="{BB962C8B-B14F-4D97-AF65-F5344CB8AC3E}">
        <p14:creationId xmlns:p14="http://schemas.microsoft.com/office/powerpoint/2010/main" val="338769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2400"/>
              <a:t>Conservation des adresses IPv4</a:t>
            </a:r>
            <a:r>
              <a:rPr lang="fr-FR" sz="1600"/>
              <a:t>VLSM</a:t>
            </a:r>
            <a:r>
              <a:rPr lang="en-US" dirty="0"/>
              <a:t/>
            </a:r>
            <a:br>
              <a:rPr lang="en-US" dirty="0"/>
            </a:br>
            <a:endParaRPr lang="en-US"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1510709"/>
          </a:xfrm>
        </p:spPr>
        <p:txBody>
          <a:bodyPr/>
          <a:lstStyle/>
          <a:p>
            <a:pPr marL="0" indent="0" algn="l" rtl="0"/>
            <a:r>
              <a:rPr lang="fr-FR" sz="1600">
                <a:solidFill>
                  <a:srgbClr val="000000"/>
                </a:solidFill>
              </a:rPr>
              <a:t>Compte tenu de la topologie, 7 sous-réseaux sont nécessaires (c'est-à-dire quatre LAN et trois liaisons WAN) et le plus grand nombre d'hôtes se trouve dans le bureau D avec 28 hôtes.</a:t>
            </a:r>
          </a:p>
          <a:p>
            <a:pPr marL="342900" indent="-342900" algn="l">
              <a:buFont typeface="Arial" panose="020B0604020202020204" pitchFamily="34" charset="0"/>
              <a:buChar char="•"/>
            </a:pPr>
            <a:endParaRPr lang="en-US" sz="1600" dirty="0">
              <a:solidFill>
                <a:srgbClr val="000000"/>
              </a:solidFill>
            </a:endParaRPr>
          </a:p>
          <a:p>
            <a:pPr marL="342900" indent="-342900" algn="l" rtl="0">
              <a:buFont typeface="Arial" panose="020B0604020202020204" pitchFamily="34" charset="0"/>
              <a:buChar char="•"/>
            </a:pPr>
            <a:r>
              <a:rPr lang="fr-FR" sz="1600">
                <a:solidFill>
                  <a:srgbClr val="000000"/>
                </a:solidFill>
              </a:rPr>
              <a:t>Un masque /27 fournirait 8 sous-réseaux de 30 adresses IP hôtes et prendrait donc en charge cette topologie.</a:t>
            </a: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3D6B421B-63BE-47B3-B5D3-2A12580CC07D}"/>
              </a:ext>
            </a:extLst>
          </p:cNvPr>
          <p:cNvPicPr>
            <a:picLocks noChangeAspect="1"/>
          </p:cNvPicPr>
          <p:nvPr/>
        </p:nvPicPr>
        <p:blipFill>
          <a:blip r:embed="rId3"/>
          <a:stretch>
            <a:fillRect/>
          </a:stretch>
        </p:blipFill>
        <p:spPr>
          <a:xfrm>
            <a:off x="1730096" y="2771225"/>
            <a:ext cx="5683805" cy="1542972"/>
          </a:xfrm>
          <a:prstGeom prst="rect">
            <a:avLst/>
          </a:prstGeom>
        </p:spPr>
      </p:pic>
    </p:spTree>
    <p:extLst>
      <p:ext uri="{BB962C8B-B14F-4D97-AF65-F5344CB8AC3E}">
        <p14:creationId xmlns:p14="http://schemas.microsoft.com/office/powerpoint/2010/main" val="260827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VLSM</a:t>
            </a:r>
            <a:r>
              <a:rPr lang="en-US" dirty="0"/>
              <a:t/>
            </a:r>
            <a:br>
              <a:rPr lang="en-US" dirty="0"/>
            </a:br>
            <a:r>
              <a:rPr lang="fr-FR" sz="2400"/>
              <a:t>Conservation des adresses IPv4 (suite)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6091377" cy="944845"/>
          </a:xfrm>
        </p:spPr>
        <p:txBody>
          <a:bodyPr/>
          <a:lstStyle/>
          <a:p>
            <a:pPr marL="0" indent="0" algn="l" rtl="0"/>
            <a:r>
              <a:rPr lang="fr-FR" sz="1600">
                <a:solidFill>
                  <a:srgbClr val="000000"/>
                </a:solidFill>
              </a:rPr>
              <a:t>Cependant, les liaisons WAN point à point nécessitent seulement deux adresses et gaspillent donc 28 adresses chacune pour un total de 84 adresses inutilisées.</a:t>
            </a: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739215E-8970-45B2-8162-265CF46FAA0E}"/>
              </a:ext>
            </a:extLst>
          </p:cNvPr>
          <p:cNvPicPr>
            <a:picLocks noChangeAspect="1"/>
          </p:cNvPicPr>
          <p:nvPr/>
        </p:nvPicPr>
        <p:blipFill>
          <a:blip r:embed="rId3"/>
          <a:stretch>
            <a:fillRect/>
          </a:stretch>
        </p:blipFill>
        <p:spPr>
          <a:xfrm>
            <a:off x="6632093" y="731837"/>
            <a:ext cx="2221789" cy="944845"/>
          </a:xfrm>
          <a:prstGeom prst="rect">
            <a:avLst/>
          </a:prstGeom>
        </p:spPr>
      </p:pic>
      <p:pic>
        <p:nvPicPr>
          <p:cNvPr id="2" name="Picture 1">
            <a:extLst>
              <a:ext uri="{FF2B5EF4-FFF2-40B4-BE49-F238E27FC236}">
                <a16:creationId xmlns:a16="http://schemas.microsoft.com/office/drawing/2014/main" id="{3D6B421B-63BE-47B3-B5D3-2A12580CC07D}"/>
              </a:ext>
            </a:extLst>
          </p:cNvPr>
          <p:cNvPicPr>
            <a:picLocks noChangeAspect="1"/>
          </p:cNvPicPr>
          <p:nvPr/>
        </p:nvPicPr>
        <p:blipFill>
          <a:blip r:embed="rId4"/>
          <a:stretch>
            <a:fillRect/>
          </a:stretch>
        </p:blipFill>
        <p:spPr>
          <a:xfrm>
            <a:off x="1730097" y="1800264"/>
            <a:ext cx="5683805" cy="1542972"/>
          </a:xfrm>
          <a:prstGeom prst="rect">
            <a:avLst/>
          </a:prstGeom>
        </p:spPr>
      </p:pic>
      <p:sp>
        <p:nvSpPr>
          <p:cNvPr id="6" name="Content Placeholder 3">
            <a:extLst>
              <a:ext uri="{FF2B5EF4-FFF2-40B4-BE49-F238E27FC236}">
                <a16:creationId xmlns:a16="http://schemas.microsoft.com/office/drawing/2014/main" id="{C9D0A209-0C20-474A-8988-82BCE662C636}"/>
              </a:ext>
            </a:extLst>
          </p:cNvPr>
          <p:cNvSpPr txBox="1">
            <a:spLocks/>
          </p:cNvSpPr>
          <p:nvPr/>
        </p:nvSpPr>
        <p:spPr>
          <a:xfrm>
            <a:off x="431971" y="3343237"/>
            <a:ext cx="8280058" cy="13049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sz="1600">
                <a:solidFill>
                  <a:srgbClr val="000000"/>
                </a:solidFill>
              </a:rPr>
              <a:t>L'application d'un schéma de création de sous-réseaux classique à un scénario n'est pas très efficace.</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VLSM a été développé pour éviter le gaspillage d'adresses en nous permettant de segmenter un réseau en sous-réseau.</a:t>
            </a:r>
          </a:p>
        </p:txBody>
      </p:sp>
    </p:spTree>
    <p:extLst>
      <p:ext uri="{BB962C8B-B14F-4D97-AF65-F5344CB8AC3E}">
        <p14:creationId xmlns:p14="http://schemas.microsoft.com/office/powerpoint/2010/main" val="238571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VLSM</a:t>
            </a:r>
            <a:r>
              <a:rPr lang="en-US" dirty="0"/>
              <a:t/>
            </a:r>
            <a:br>
              <a:rPr lang="en-US" dirty="0"/>
            </a:br>
            <a:r>
              <a:rPr lang="fr-FR" sz="2400"/>
              <a:t>VLSM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5154" y="855420"/>
            <a:ext cx="5519249" cy="2411390"/>
          </a:xfrm>
        </p:spPr>
        <p:txBody>
          <a:bodyPr/>
          <a:lstStyle/>
          <a:p>
            <a:pPr marL="342900" indent="-342900" algn="l" rtl="0">
              <a:buFont typeface="Arial" panose="020B0604020202020204" pitchFamily="34" charset="0"/>
              <a:buChar char="•"/>
            </a:pPr>
            <a:r>
              <a:rPr lang="fr-FR" sz="1600">
                <a:solidFill>
                  <a:srgbClr val="000000"/>
                </a:solidFill>
              </a:rPr>
              <a:t>Le côté gauche affiche le schéma de sous-réseau traditionnel (c'est-à-dire le même masque de sous-réseau) tandis que le côté droit illustre comment le VLSM peut être utilisé pour segmenter un réseau en sous-réseau et diviser le dernier sous-réseau en huit /30 sous-réseaux.</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Lorsque vous utilisez le VLSM, commencez toujours par vous assurer que les exigences en matière d'hôte du plus grand sous-réseau sont atteintes, puis continuez la segmentation de reseau jusqu'à ce que les exigences d'hôte du plus petit sous-réseau soient atteintes.</a:t>
            </a:r>
          </a:p>
          <a:p>
            <a:pPr marL="342900" indent="-342900" algn="l">
              <a:buFont typeface="Arial" panose="020B0604020202020204" pitchFamily="34" charset="0"/>
              <a:buChar char="•"/>
            </a:pPr>
            <a:endParaRPr lang="en-CA" sz="1600" dirty="0">
              <a:solidFill>
                <a:srgbClr val="000000"/>
              </a:solidFill>
            </a:endParaRPr>
          </a:p>
          <a:p>
            <a:pPr marL="342900" indent="-342900" algn="l" rtl="0">
              <a:buFont typeface="Arial" panose="020B0604020202020204" pitchFamily="34" charset="0"/>
              <a:buChar char="•"/>
            </a:pPr>
            <a:r>
              <a:rPr lang="fr-FR" sz="1600">
                <a:solidFill>
                  <a:srgbClr val="000000"/>
                </a:solidFill>
              </a:rPr>
              <a:t>La topologie ainsi obtenue grâce à l'application de VLSM.</a:t>
            </a:r>
          </a:p>
        </p:txBody>
      </p:sp>
      <p:pic>
        <p:nvPicPr>
          <p:cNvPr id="9" name="Picture 8">
            <a:extLst>
              <a:ext uri="{FF2B5EF4-FFF2-40B4-BE49-F238E27FC236}">
                <a16:creationId xmlns:a16="http://schemas.microsoft.com/office/drawing/2014/main" id="{1C165FDB-636B-41FC-BD50-01D67FA8F4AC}"/>
              </a:ext>
            </a:extLst>
          </p:cNvPr>
          <p:cNvPicPr>
            <a:picLocks noChangeAspect="1"/>
          </p:cNvPicPr>
          <p:nvPr/>
        </p:nvPicPr>
        <p:blipFill>
          <a:blip r:embed="rId3"/>
          <a:stretch>
            <a:fillRect/>
          </a:stretch>
        </p:blipFill>
        <p:spPr>
          <a:xfrm>
            <a:off x="5884531" y="941078"/>
            <a:ext cx="3199159" cy="1960964"/>
          </a:xfrm>
          <a:prstGeom prst="rect">
            <a:avLst/>
          </a:prstGeom>
        </p:spPr>
      </p:pic>
      <p:pic>
        <p:nvPicPr>
          <p:cNvPr id="8" name="Picture 7">
            <a:extLst>
              <a:ext uri="{FF2B5EF4-FFF2-40B4-BE49-F238E27FC236}">
                <a16:creationId xmlns:a16="http://schemas.microsoft.com/office/drawing/2014/main" id="{7745AD4C-7A7F-4FE5-B2F2-0DE8D4398B37}"/>
              </a:ext>
            </a:extLst>
          </p:cNvPr>
          <p:cNvPicPr>
            <a:picLocks noChangeAspect="1"/>
          </p:cNvPicPr>
          <p:nvPr/>
        </p:nvPicPr>
        <p:blipFill>
          <a:blip r:embed="rId4"/>
          <a:stretch>
            <a:fillRect/>
          </a:stretch>
        </p:blipFill>
        <p:spPr>
          <a:xfrm>
            <a:off x="5500468" y="3313944"/>
            <a:ext cx="3616075" cy="1438970"/>
          </a:xfrm>
          <a:prstGeom prst="rect">
            <a:avLst/>
          </a:prstGeom>
        </p:spPr>
      </p:pic>
    </p:spTree>
    <p:extLst>
      <p:ext uri="{BB962C8B-B14F-4D97-AF65-F5344CB8AC3E}">
        <p14:creationId xmlns:p14="http://schemas.microsoft.com/office/powerpoint/2010/main" val="20915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VLSM</a:t>
            </a:r>
            <a:r>
              <a:rPr lang="en-US" dirty="0"/>
              <a:t/>
            </a:r>
            <a:br>
              <a:rPr lang="en-US" dirty="0"/>
            </a:br>
            <a:r>
              <a:rPr lang="fr-FR" sz="2400"/>
              <a:t>Attribution d'adresse de topologie VLSM</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788446"/>
          </a:xfrm>
        </p:spPr>
        <p:txBody>
          <a:bodyPr/>
          <a:lstStyle/>
          <a:p>
            <a:pPr marL="342900" indent="-342900" algn="l" rtl="0">
              <a:buFont typeface="Arial" panose="020B0604020202020204" pitchFamily="34" charset="0"/>
              <a:buChar char="•"/>
            </a:pPr>
            <a:r>
              <a:rPr lang="fr-FR" sz="1600">
                <a:solidFill>
                  <a:srgbClr val="000000"/>
                </a:solidFill>
              </a:rPr>
              <a:t>Grâce aux sous-réseaux VLSM, les réseaux LAN et les routeurs peuvent être traités sans gaspillage inutile, comme indiqué dans le diagramme de topologie logique.</a:t>
            </a:r>
          </a:p>
          <a:p>
            <a:pPr marL="342900" indent="-342900" algn="l">
              <a:buFont typeface="Arial" panose="020B0604020202020204" pitchFamily="34" charset="0"/>
              <a:buChar char="•"/>
            </a:pPr>
            <a:endParaRPr lang="en-CA" sz="1600" dirty="0">
              <a:solidFill>
                <a:srgbClr val="000000"/>
              </a:solidFill>
            </a:endParaRPr>
          </a:p>
        </p:txBody>
      </p:sp>
      <p:pic>
        <p:nvPicPr>
          <p:cNvPr id="2" name="Picture 1">
            <a:extLst>
              <a:ext uri="{FF2B5EF4-FFF2-40B4-BE49-F238E27FC236}">
                <a16:creationId xmlns:a16="http://schemas.microsoft.com/office/drawing/2014/main" id="{682F67DF-F387-422D-A1F1-5FB6AE72223B}"/>
              </a:ext>
            </a:extLst>
          </p:cNvPr>
          <p:cNvPicPr>
            <a:picLocks noChangeAspect="1"/>
          </p:cNvPicPr>
          <p:nvPr/>
        </p:nvPicPr>
        <p:blipFill>
          <a:blip r:embed="rId3"/>
          <a:stretch>
            <a:fillRect/>
          </a:stretch>
        </p:blipFill>
        <p:spPr>
          <a:xfrm>
            <a:off x="984799" y="1700427"/>
            <a:ext cx="7174401" cy="2753604"/>
          </a:xfrm>
          <a:prstGeom prst="rect">
            <a:avLst/>
          </a:prstGeom>
        </p:spPr>
      </p:pic>
    </p:spTree>
    <p:extLst>
      <p:ext uri="{BB962C8B-B14F-4D97-AF65-F5344CB8AC3E}">
        <p14:creationId xmlns:p14="http://schemas.microsoft.com/office/powerpoint/2010/main" val="365430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5362" y="208305"/>
            <a:ext cx="8304066" cy="326267"/>
          </a:xfrm>
        </p:spPr>
        <p:txBody>
          <a:bodyPr/>
          <a:lstStyle/>
          <a:p>
            <a:pPr marL="0" indent="0" algn="l"/>
            <a:r>
              <a:rPr lang="fr-FR" sz="1600" b="1" dirty="0" smtClean="0">
                <a:solidFill>
                  <a:srgbClr val="FF0000"/>
                </a:solidFill>
              </a:rPr>
              <a:t>Vidéo  2 VLSM</a:t>
            </a:r>
          </a:p>
          <a:p>
            <a:pPr marL="342900" indent="-342900" algn="l">
              <a:buFont typeface="Arial" panose="020B0604020202020204" pitchFamily="34" charset="0"/>
              <a:buChar char="•"/>
            </a:pPr>
            <a:endParaRPr lang="fr-FR" sz="1600" b="1" dirty="0">
              <a:solidFill>
                <a:srgbClr val="FF0000"/>
              </a:solidFill>
            </a:endParaRPr>
          </a:p>
        </p:txBody>
      </p:sp>
      <p:pic>
        <p:nvPicPr>
          <p:cNvPr id="3" name="Image 2"/>
          <p:cNvPicPr>
            <a:picLocks noChangeAspect="1"/>
          </p:cNvPicPr>
          <p:nvPr/>
        </p:nvPicPr>
        <p:blipFill>
          <a:blip r:embed="rId3"/>
          <a:stretch>
            <a:fillRect/>
          </a:stretch>
        </p:blipFill>
        <p:spPr>
          <a:xfrm>
            <a:off x="305362" y="534572"/>
            <a:ext cx="8134350" cy="2672862"/>
          </a:xfrm>
          <a:prstGeom prst="rect">
            <a:avLst/>
          </a:prstGeom>
        </p:spPr>
      </p:pic>
    </p:spTree>
    <p:extLst>
      <p:ext uri="{BB962C8B-B14F-4D97-AF65-F5344CB8AC3E}">
        <p14:creationId xmlns:p14="http://schemas.microsoft.com/office/powerpoint/2010/main" val="403783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Configurer les interfaces des routeurs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299258" y="806335"/>
            <a:ext cx="8455461" cy="590204"/>
          </a:xfrm>
        </p:spPr>
        <p:txBody>
          <a:bodyPr/>
          <a:lstStyle/>
          <a:p>
            <a:pPr marL="0" indent="0" algn="l" rtl="0"/>
            <a:r>
              <a:rPr lang="fr-FR">
                <a:solidFill>
                  <a:srgbClr val="000000"/>
                </a:solidFill>
              </a:rPr>
              <a:t>La configuration d'une interface de routeur comprend l'émission des commandes suivantes :</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7" y="5576207"/>
            <a:ext cx="184731" cy="369332"/>
          </a:xfrm>
          <a:prstGeom prst="rect">
            <a:avLst/>
          </a:prstGeom>
          <a:noFill/>
        </p:spPr>
        <p:txBody>
          <a:bodyPr wrap="none" rtlCol="0">
            <a:spAutoFit/>
          </a:bodyPr>
          <a:lstStyle/>
          <a:p>
            <a:endParaRPr lang="en-US" dirty="0"/>
          </a:p>
        </p:txBody>
      </p:sp>
      <p:sp>
        <p:nvSpPr>
          <p:cNvPr id="5" name="Rectangle 1">
            <a:extLst>
              <a:ext uri="{FF2B5EF4-FFF2-40B4-BE49-F238E27FC236}">
                <a16:creationId xmlns:a16="http://schemas.microsoft.com/office/drawing/2014/main" id="{F3E17110-55CB-48EF-A414-A5E9B1617467}"/>
              </a:ext>
            </a:extLst>
          </p:cNvPr>
          <p:cNvSpPr>
            <a:spLocks noChangeArrowheads="1"/>
          </p:cNvSpPr>
          <p:nvPr/>
        </p:nvSpPr>
        <p:spPr bwMode="auto">
          <a:xfrm>
            <a:off x="1282972" y="1571547"/>
            <a:ext cx="6578056" cy="1015663"/>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Router(config)# </a:t>
            </a:r>
            <a:r>
              <a:rPr kumimoji="0" lang="fr-FR" sz="12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interface</a:t>
            </a: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r>
              <a:rPr kumimoji="0" lang="fr-FR" sz="1200" b="0" i="1" u="none" strike="noStrike" cap="none" normalizeH="0" baseline="0">
                <a:ln>
                  <a:noFill/>
                </a:ln>
                <a:solidFill>
                  <a:schemeClr val="bg1"/>
                </a:solidFill>
                <a:effectLst/>
                <a:latin typeface="Courier New" panose="02070309020205020404" pitchFamily="49" charset="0"/>
                <a:cs typeface="Courier New" panose="02070309020205020404" pitchFamily="49" charset="0"/>
              </a:rPr>
              <a:t>type-and-number</a:t>
            </a:r>
            <a: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Router(config-if)# </a:t>
            </a:r>
            <a:r>
              <a:rPr kumimoji="0" lang="fr-FR" sz="12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description</a:t>
            </a: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r>
              <a:rPr kumimoji="0" lang="fr-FR" sz="1200" b="0" i="1" u="none" strike="noStrike" cap="none" normalizeH="0" baseline="0">
                <a:ln>
                  <a:noFill/>
                </a:ln>
                <a:solidFill>
                  <a:schemeClr val="bg1"/>
                </a:solidFill>
                <a:effectLst/>
                <a:latin typeface="Courier New" panose="02070309020205020404" pitchFamily="49" charset="0"/>
                <a:cs typeface="Courier New" panose="02070309020205020404" pitchFamily="49" charset="0"/>
              </a:rPr>
              <a:t>description-text</a:t>
            </a:r>
            <a: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Router(config-if)# </a:t>
            </a:r>
            <a:r>
              <a:rPr kumimoji="0" lang="fr-FR" sz="12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ip address</a:t>
            </a: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r>
              <a:rPr kumimoji="0" lang="fr-FR" sz="1200" b="0" i="1" u="none" strike="noStrike" cap="none" normalizeH="0" baseline="0">
                <a:ln>
                  <a:noFill/>
                </a:ln>
                <a:solidFill>
                  <a:schemeClr val="bg1"/>
                </a:solidFill>
                <a:effectLst/>
                <a:latin typeface="Courier New" panose="02070309020205020404" pitchFamily="49" charset="0"/>
                <a:cs typeface="Courier New" panose="02070309020205020404" pitchFamily="49" charset="0"/>
              </a:rPr>
              <a:t>ipv4-address subnet-mask</a:t>
            </a:r>
            <a: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Router(config-if)# </a:t>
            </a:r>
            <a:r>
              <a:rPr kumimoji="0" lang="fr-FR" sz="12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ipv6 address</a:t>
            </a: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r>
              <a:rPr kumimoji="0" lang="fr-FR" sz="1200" b="0" i="1" u="none" strike="noStrike" cap="none" normalizeH="0" baseline="0">
                <a:ln>
                  <a:noFill/>
                </a:ln>
                <a:solidFill>
                  <a:schemeClr val="bg1"/>
                </a:solidFill>
                <a:effectLst/>
                <a:latin typeface="Courier New" panose="02070309020205020404" pitchFamily="49" charset="0"/>
                <a:cs typeface="Courier New" panose="02070309020205020404" pitchFamily="49" charset="0"/>
              </a:rPr>
              <a:t>ipv6-address/prefix-length</a:t>
            </a:r>
            <a: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br>
            <a:r>
              <a:rPr kumimoji="0" lang="fr-FR" sz="12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Router(config-if)# </a:t>
            </a:r>
            <a:r>
              <a:rPr kumimoji="0" lang="fr-FR" sz="12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no shutdown </a:t>
            </a:r>
            <a:r>
              <a:rPr kumimoji="0" lang="fr-FR" sz="9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p:txBody>
      </p:sp>
      <p:sp>
        <p:nvSpPr>
          <p:cNvPr id="7" name="Content Placeholder 3">
            <a:extLst>
              <a:ext uri="{FF2B5EF4-FFF2-40B4-BE49-F238E27FC236}">
                <a16:creationId xmlns:a16="http://schemas.microsoft.com/office/drawing/2014/main" id="{694B5632-F1A8-4FC1-AA4C-612027B45A69}"/>
              </a:ext>
            </a:extLst>
          </p:cNvPr>
          <p:cNvSpPr txBox="1">
            <a:spLocks/>
          </p:cNvSpPr>
          <p:nvPr/>
        </p:nvSpPr>
        <p:spPr>
          <a:xfrm>
            <a:off x="474661" y="2932333"/>
            <a:ext cx="8280057" cy="117565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rtl="0">
              <a:buFont typeface="Arial" panose="020B0604020202020204" pitchFamily="34" charset="0"/>
              <a:buChar char="•"/>
            </a:pPr>
            <a:r>
              <a:rPr lang="fr-FR">
                <a:solidFill>
                  <a:srgbClr val="000000"/>
                </a:solidFill>
              </a:rPr>
              <a:t>Il est recommandé d'utiliser la commande </a:t>
            </a:r>
            <a:r>
              <a:rPr lang="fr-FR" b="1">
                <a:solidFill>
                  <a:srgbClr val="000000"/>
                </a:solidFill>
              </a:rPr>
              <a:t>description</a:t>
            </a:r>
            <a:r>
              <a:rPr lang="fr-FR">
                <a:solidFill>
                  <a:srgbClr val="000000"/>
                </a:solidFill>
              </a:rPr>
              <a:t> pour ajouter des informations sur le réseau connecté à l'interface.</a:t>
            </a:r>
          </a:p>
          <a:p>
            <a:pPr marL="342900" indent="-342900" algn="l" rtl="0">
              <a:buFont typeface="Arial" panose="020B0604020202020204" pitchFamily="34" charset="0"/>
              <a:buChar char="•"/>
            </a:pPr>
            <a:r>
              <a:rPr lang="fr-FR">
                <a:solidFill>
                  <a:srgbClr val="000000"/>
                </a:solidFill>
              </a:rPr>
              <a:t>La commande </a:t>
            </a:r>
            <a:r>
              <a:rPr lang="fr-FR" b="1">
                <a:solidFill>
                  <a:srgbClr val="000000"/>
                </a:solidFill>
              </a:rPr>
              <a:t>no</a:t>
            </a:r>
            <a:r>
              <a:rPr lang="fr-FR">
                <a:solidFill>
                  <a:srgbClr val="000000"/>
                </a:solidFill>
              </a:rPr>
              <a:t> </a:t>
            </a:r>
            <a:r>
              <a:rPr lang="fr-FR" b="1">
                <a:solidFill>
                  <a:srgbClr val="000000"/>
                </a:solidFill>
              </a:rPr>
              <a:t>shutdown </a:t>
            </a:r>
            <a:r>
              <a:rPr lang="fr-FR">
                <a:solidFill>
                  <a:srgbClr val="000000"/>
                </a:solidFill>
              </a:rPr>
              <a:t>active l'interface.</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11.9 La conception structurée</a:t>
            </a:r>
            <a:r>
              <a:rPr lang="en-CA" dirty="0">
                <a:solidFill>
                  <a:schemeClr val="accent5">
                    <a:lumMod val="40000"/>
                    <a:lumOff val="60000"/>
                  </a:schemeClr>
                </a:solidFill>
              </a:rPr>
              <a:t/>
            </a:r>
            <a:br>
              <a:rPr lang="en-CA" dirty="0">
                <a:solidFill>
                  <a:schemeClr val="accent5">
                    <a:lumMod val="40000"/>
                    <a:lumOff val="60000"/>
                  </a:schemeClr>
                </a:solidFill>
              </a:rPr>
            </a:br>
            <a:endParaRPr lang="en-CA"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90766984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La conception structurée </a:t>
            </a:r>
            <a:r>
              <a:rPr lang="en-US" dirty="0"/>
              <a:t/>
            </a:r>
            <a:br>
              <a:rPr lang="en-US" dirty="0"/>
            </a:br>
            <a:r>
              <a:rPr lang="fr-FR" sz="2400"/>
              <a:t>Planification de l'adressage réseau</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0" indent="0" algn="l" rtl="0"/>
            <a:r>
              <a:rPr lang="fr-FR" sz="1600">
                <a:solidFill>
                  <a:srgbClr val="000000"/>
                </a:solidFill>
              </a:rPr>
              <a:t>La planification des sous-réseaux nécessite de développer une solution évolutive pour un réseau d'entreprise. </a:t>
            </a:r>
          </a:p>
          <a:p>
            <a:pPr marL="342900" indent="-342900" algn="l" rtl="0">
              <a:buFont typeface="Arial" panose="020B0604020202020204" pitchFamily="34" charset="0"/>
              <a:buChar char="•"/>
            </a:pPr>
            <a:r>
              <a:rPr lang="fr-FR" sz="1400">
                <a:solidFill>
                  <a:srgbClr val="000000"/>
                </a:solidFill>
              </a:rPr>
              <a:t>Pour élaborer un schéma d'adressage IPv4 à l'échelle du réseau, vous devez savoir combien de sous-réseaux sont nécessaires, combien d'hôtes particulier un sous-réseau requiert, quels périphériques font partie du sous-réseau, quelles parties de votre réseau utilisent des adresses privées et lesquelles utilisent des adresses publiques, et bien d'autres facteurs déterminants. </a:t>
            </a:r>
          </a:p>
          <a:p>
            <a:pPr marL="342900" indent="-342900" algn="l">
              <a:buFont typeface="Arial" panose="020B0604020202020204" pitchFamily="34" charset="0"/>
              <a:buChar char="•"/>
            </a:pPr>
            <a:endParaRPr lang="en-CA" sz="1400" dirty="0">
              <a:solidFill>
                <a:srgbClr val="000000"/>
              </a:solidFill>
            </a:endParaRPr>
          </a:p>
          <a:p>
            <a:pPr marL="0" indent="0" algn="l" rtl="0"/>
            <a:r>
              <a:rPr lang="fr-FR" sz="1600">
                <a:solidFill>
                  <a:srgbClr val="000000"/>
                </a:solidFill>
              </a:rPr>
              <a:t>Observez les besoins de l'entreprise en termes d'utilisation du réseau et la structure appropriée des sous-réseaux. </a:t>
            </a:r>
          </a:p>
          <a:p>
            <a:pPr marL="342900" indent="-342900" algn="l" rtl="0">
              <a:buFont typeface="Arial" panose="020B0604020202020204" pitchFamily="34" charset="0"/>
              <a:buChar char="•"/>
            </a:pPr>
            <a:r>
              <a:rPr lang="fr-FR" sz="1400">
                <a:solidFill>
                  <a:srgbClr val="000000"/>
                </a:solidFill>
              </a:rPr>
              <a:t>Effectuer une étude des besoins du réseau en examinant l'ensemble du réseau afin de déterminer comment chaque zone sera segmentée. </a:t>
            </a:r>
          </a:p>
          <a:p>
            <a:pPr marL="342900" indent="-342900" algn="l" rtl="0">
              <a:buFont typeface="Arial" panose="020B0604020202020204" pitchFamily="34" charset="0"/>
              <a:buChar char="•"/>
            </a:pPr>
            <a:r>
              <a:rPr lang="fr-FR" sz="1400">
                <a:solidFill>
                  <a:srgbClr val="000000"/>
                </a:solidFill>
              </a:rPr>
              <a:t>Déterminez le nombre des sous-réseaux d'hôte disponibles et le nombre de sous-réseaux nécessaires. </a:t>
            </a:r>
          </a:p>
          <a:p>
            <a:pPr marL="342900" indent="-342900" algn="l" rtl="0">
              <a:buFont typeface="Arial" panose="020B0604020202020204" pitchFamily="34" charset="0"/>
              <a:buChar char="•"/>
            </a:pPr>
            <a:r>
              <a:rPr lang="fr-FR" sz="1400">
                <a:solidFill>
                  <a:srgbClr val="000000"/>
                </a:solidFill>
              </a:rPr>
              <a:t>Déterminez les pools d'adresses DHCP et les pools VLAN de couche 2.</a:t>
            </a:r>
          </a:p>
        </p:txBody>
      </p:sp>
    </p:spTree>
    <p:extLst>
      <p:ext uri="{BB962C8B-B14F-4D97-AF65-F5344CB8AC3E}">
        <p14:creationId xmlns:p14="http://schemas.microsoft.com/office/powerpoint/2010/main" val="179991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Conception structurée</a:t>
            </a:r>
            <a:r>
              <a:rPr lang="en-US" dirty="0"/>
              <a:t/>
            </a:r>
            <a:br>
              <a:rPr lang="en-US" dirty="0"/>
            </a:br>
            <a:r>
              <a:rPr lang="fr-FR" sz="2400"/>
              <a:t>Attribution d'adresse de périphérique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0" indent="0" algn="l" rtl="0"/>
            <a:r>
              <a:rPr lang="fr-FR" sz="1600">
                <a:solidFill>
                  <a:srgbClr val="000000"/>
                </a:solidFill>
              </a:rPr>
              <a:t>Dans un réseau, il existe différents types d'appareils nécessitant des adresses:</a:t>
            </a:r>
          </a:p>
          <a:p>
            <a:pPr marL="342900" indent="-342900" algn="l" rtl="0">
              <a:buFont typeface="Arial" panose="020B0604020202020204" pitchFamily="34" charset="0"/>
              <a:buChar char="•"/>
            </a:pPr>
            <a:r>
              <a:rPr lang="fr-FR" sz="1400" b="1">
                <a:solidFill>
                  <a:srgbClr val="000000"/>
                </a:solidFill>
              </a:rPr>
              <a:t>Clients des utilisateurs finaux </a:t>
            </a:r>
            <a:r>
              <a:rPr lang="fr-FR" sz="1400">
                <a:solidFill>
                  <a:srgbClr val="000000"/>
                </a:solidFill>
              </a:rPr>
              <a:t>- La plupart utilisent DHCP pour réduire les erreurs et la charge pesant sur le personnel de support réseau. Les clients IPv6 peuvent obtenir des informations d'adressage avec DHCPv6 ou SLAAC.</a:t>
            </a:r>
          </a:p>
          <a:p>
            <a:pPr marL="342900" indent="-342900" algn="l" rtl="0">
              <a:buFont typeface="Arial" panose="020B0604020202020204" pitchFamily="34" charset="0"/>
              <a:buChar char="•"/>
            </a:pPr>
            <a:r>
              <a:rPr lang="fr-FR" sz="1400" b="1">
                <a:solidFill>
                  <a:srgbClr val="000000"/>
                </a:solidFill>
              </a:rPr>
              <a:t>Les serveurs et les périphériques </a:t>
            </a:r>
            <a:r>
              <a:rPr lang="fr-FR" sz="1400">
                <a:solidFill>
                  <a:srgbClr val="000000"/>
                </a:solidFill>
              </a:rPr>
              <a:t>doivent avoir une adresse IP statique prévisible.</a:t>
            </a:r>
            <a:r>
              <a:rPr lang="fr-FR" sz="1400" b="1">
                <a:solidFill>
                  <a:srgbClr val="000000"/>
                </a:solidFill>
              </a:rPr>
              <a:t> </a:t>
            </a:r>
          </a:p>
          <a:p>
            <a:pPr marL="342900" indent="-342900" algn="l" rtl="0">
              <a:buFont typeface="Arial" panose="020B0604020202020204" pitchFamily="34" charset="0"/>
              <a:buChar char="•"/>
            </a:pPr>
            <a:r>
              <a:rPr lang="fr-FR" sz="1400" b="1">
                <a:solidFill>
                  <a:srgbClr val="000000"/>
                </a:solidFill>
              </a:rPr>
              <a:t>Serveurs accessibles à partir l'internet </a:t>
            </a:r>
            <a:r>
              <a:rPr lang="fr-FR" sz="1400">
                <a:solidFill>
                  <a:srgbClr val="000000"/>
                </a:solidFill>
              </a:rPr>
              <a:t>— Les serveurs doivent avoir une adresse IPv4 publique, le plus souvent accessible via NAT.</a:t>
            </a:r>
            <a:r>
              <a:rPr lang="fr-FR" sz="1400" b="1">
                <a:solidFill>
                  <a:srgbClr val="000000"/>
                </a:solidFill>
              </a:rPr>
              <a:t> </a:t>
            </a:r>
          </a:p>
          <a:p>
            <a:pPr marL="342900" indent="-342900" algn="l" rtl="0">
              <a:buFont typeface="Arial" panose="020B0604020202020204" pitchFamily="34" charset="0"/>
              <a:buChar char="•"/>
            </a:pPr>
            <a:r>
              <a:rPr lang="fr-FR" sz="1400" b="1">
                <a:solidFill>
                  <a:srgbClr val="000000"/>
                </a:solidFill>
              </a:rPr>
              <a:t>Les périphériques intermédiaires </a:t>
            </a:r>
            <a:r>
              <a:rPr lang="fr-FR" sz="1400">
                <a:solidFill>
                  <a:srgbClr val="000000"/>
                </a:solidFill>
              </a:rPr>
              <a:t>– Des adresses sont attribuées à ces périphériques pour la gestion, la surveillance et la sécurité du réseau.</a:t>
            </a:r>
            <a:r>
              <a:rPr lang="fr-FR" sz="1400" b="1">
                <a:solidFill>
                  <a:srgbClr val="000000"/>
                </a:solidFill>
              </a:rPr>
              <a:t> </a:t>
            </a:r>
          </a:p>
          <a:p>
            <a:pPr marL="342900" indent="-342900" algn="l" rtl="0">
              <a:buFont typeface="Arial" panose="020B0604020202020204" pitchFamily="34" charset="0"/>
              <a:buChar char="•"/>
            </a:pPr>
            <a:r>
              <a:rPr lang="fr-FR" sz="1400" b="1">
                <a:solidFill>
                  <a:srgbClr val="000000"/>
                </a:solidFill>
              </a:rPr>
              <a:t>Passerelle</a:t>
            </a:r>
            <a:r>
              <a:rPr lang="fr-FR" sz="1400">
                <a:solidFill>
                  <a:srgbClr val="000000"/>
                </a:solidFill>
              </a:rPr>
              <a:t> : les routeurs et les périphériques de pare-feu sont une passerelle pour les hôtes de ce réseau. </a:t>
            </a:r>
          </a:p>
          <a:p>
            <a:pPr marL="342900" indent="-342900" algn="l">
              <a:buFont typeface="Arial" panose="020B0604020202020204" pitchFamily="34" charset="0"/>
              <a:buChar char="•"/>
            </a:pPr>
            <a:endParaRPr lang="en-CA" sz="1600" dirty="0">
              <a:solidFill>
                <a:srgbClr val="000000"/>
              </a:solidFill>
            </a:endParaRPr>
          </a:p>
          <a:p>
            <a:pPr marL="0" indent="0" algn="l" rtl="0"/>
            <a:r>
              <a:rPr lang="fr-FR" sz="1600">
                <a:solidFill>
                  <a:srgbClr val="000000"/>
                </a:solidFill>
              </a:rPr>
              <a:t>Lors du développement d'un schéma d'adressage IP, il est généralement recommandé que vous définissiez un modèle d'attribution des adresses pour chaque type de périphérique. </a:t>
            </a:r>
          </a:p>
        </p:txBody>
      </p:sp>
    </p:spTree>
    <p:extLst>
      <p:ext uri="{BB962C8B-B14F-4D97-AF65-F5344CB8AC3E}">
        <p14:creationId xmlns:p14="http://schemas.microsoft.com/office/powerpoint/2010/main" val="292596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82563" indent="-166688" rtl="0">
              <a:spcBef>
                <a:spcPts val="300"/>
              </a:spcBef>
              <a:spcAft>
                <a:spcPts val="300"/>
              </a:spcAft>
              <a:buFont typeface="Arial" panose="020B0604020202020204" pitchFamily="34" charset="0"/>
              <a:buChar char="•"/>
            </a:pPr>
            <a:r>
              <a:rPr lang="fr-FR" sz="1600"/>
              <a:t>La structure d'adressage IP est constituée d'une adresse réseau hiérarchique 32 bits qui identifie un réseau et une partie hôte. Les périphériques réseau utilisent un processus appelé ANDing à l'aide de l'adresse IP et du masque de sous-réseau associé pour identifier les parties réseau et hôte.</a:t>
            </a:r>
          </a:p>
          <a:p>
            <a:pPr marL="182563" indent="-166688" rtl="0">
              <a:spcBef>
                <a:spcPts val="300"/>
              </a:spcBef>
              <a:spcAft>
                <a:spcPts val="300"/>
              </a:spcAft>
              <a:buFont typeface="Arial" panose="020B0604020202020204" pitchFamily="34" charset="0"/>
              <a:buChar char="•"/>
            </a:pPr>
            <a:r>
              <a:rPr lang="fr-FR" sz="1600"/>
              <a:t>Les paquets IPv4 de destination peuvent être monodiffusion, diffusion et multidiffusion.</a:t>
            </a:r>
          </a:p>
          <a:p>
            <a:pPr marL="182563" indent="-166688" rtl="0">
              <a:spcBef>
                <a:spcPts val="300"/>
              </a:spcBef>
              <a:spcAft>
                <a:spcPts val="300"/>
              </a:spcAft>
              <a:buFont typeface="Arial" panose="020B0604020202020204" pitchFamily="34" charset="0"/>
              <a:buChar char="•"/>
            </a:pPr>
            <a:r>
              <a:rPr lang="fr-FR" sz="1600"/>
              <a:t>Il existe des adresses IP routables globalement telles qu'assignées par l'IANA et il existe trois plages d'adresses IP privées qui ne peuvent pas être routées globalement mais peuvent être utilisées sur tous les réseaux privés internes.</a:t>
            </a:r>
          </a:p>
          <a:p>
            <a:pPr marL="182563" indent="-166688" rtl="0">
              <a:spcBef>
                <a:spcPts val="300"/>
              </a:spcBef>
              <a:spcAft>
                <a:spcPts val="300"/>
              </a:spcAft>
              <a:buFont typeface="Arial" panose="020B0604020202020204" pitchFamily="34" charset="0"/>
              <a:buChar char="•"/>
            </a:pPr>
            <a:r>
              <a:rPr lang="fr-FR" sz="1600"/>
              <a:t>Réduisez les grands domaines de diffusion à l'aide de sous-réseaux pour créer des domaines de diffusion plus petits, réduire le trafic réseau global et améliorer les performances du réseau. </a:t>
            </a:r>
          </a:p>
          <a:p>
            <a:pPr marL="182563" indent="-166688" rtl="0">
              <a:spcBef>
                <a:spcPts val="300"/>
              </a:spcBef>
              <a:spcAft>
                <a:spcPts val="300"/>
              </a:spcAft>
              <a:buFont typeface="Arial" panose="020B0604020202020204" pitchFamily="34" charset="0"/>
              <a:buChar char="•"/>
            </a:pPr>
            <a:r>
              <a:rPr lang="fr-FR" sz="1600"/>
              <a:t>Créer des sous-réseaux IPv4 en utilisant un ou plusieurs bits d'hôte en tant que bits réseau. Cependant, les réseaux sont plus facilement segmentés en sous-réseaux à la limite des octets /8, /16 et /24.</a:t>
            </a:r>
          </a:p>
          <a:p>
            <a:pPr marL="182563" indent="-166688" rtl="0">
              <a:spcBef>
                <a:spcPts val="300"/>
              </a:spcBef>
              <a:spcAft>
                <a:spcPts val="300"/>
              </a:spcAft>
              <a:buFont typeface="Arial" panose="020B0604020202020204" pitchFamily="34" charset="0"/>
              <a:buChar char="•"/>
            </a:pPr>
            <a:r>
              <a:rPr lang="fr-FR" sz="1600"/>
              <a:t>Les plus grands réseaux peuvent être segmenter en sous-réseaux aux limites /8 ou /16.</a:t>
            </a:r>
          </a:p>
          <a:p>
            <a:pPr marL="182563" indent="-166688" rtl="0">
              <a:spcBef>
                <a:spcPts val="300"/>
              </a:spcBef>
              <a:spcAft>
                <a:spcPts val="300"/>
              </a:spcAft>
              <a:buFont typeface="Arial" panose="020B0604020202020204" pitchFamily="34" charset="0"/>
              <a:buChar char="•"/>
            </a:pPr>
            <a:r>
              <a:rPr lang="fr-FR" sz="1600"/>
              <a:t>Utilisez VLSM pour réduire le nombre d'adresses hôtes inutilisées par sous-réseau.</a:t>
            </a:r>
          </a:p>
          <a:p>
            <a:pPr marL="173037" indent="-342900">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252024486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82563" indent="-166688" rtl="0">
              <a:spcBef>
                <a:spcPts val="300"/>
              </a:spcBef>
              <a:spcAft>
                <a:spcPts val="300"/>
              </a:spcAft>
              <a:buFont typeface="Arial" panose="020B0604020202020204" pitchFamily="34" charset="0"/>
              <a:buChar char="•"/>
            </a:pPr>
            <a:r>
              <a:rPr lang="fr-FR" sz="1600"/>
              <a:t>la méthode VLSM permet de diviser un espace réseau en parties inégales. Commencez toujours par répondre aux besoins en hôtes du plus grand sous-réseau. Poursuivez la segmentation jusqu'à ce que les besoins en hôtes du plus petit sous-réseau soient satisfaits. </a:t>
            </a:r>
          </a:p>
          <a:p>
            <a:pPr marL="182563" indent="-166688" rtl="0">
              <a:spcBef>
                <a:spcPts val="300"/>
              </a:spcBef>
              <a:spcAft>
                <a:spcPts val="300"/>
              </a:spcAft>
              <a:buFont typeface="Arial" panose="020B0604020202020204" pitchFamily="34" charset="0"/>
              <a:buChar char="•"/>
            </a:pPr>
            <a:r>
              <a:rPr lang="fr-FR" sz="1600"/>
              <a:t>Lorsque vous créez un système d'adressage réseau, tenez compte des exigences internes, DMZ et externes. Utiliser un système d'adressage IP interne cohérent avec un modèle défini d'attribution des adresses à chaque type de périphérique.</a:t>
            </a:r>
          </a:p>
        </p:txBody>
      </p:sp>
    </p:spTree>
    <p:custDataLst>
      <p:tags r:id="rId1"/>
    </p:custDataLst>
    <p:extLst>
      <p:ext uri="{BB962C8B-B14F-4D97-AF65-F5344CB8AC3E}">
        <p14:creationId xmlns:p14="http://schemas.microsoft.com/office/powerpoint/2010/main" val="390915540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11: Adressage IPv4</a:t>
            </a:r>
            <a:r>
              <a:rPr lang="en-US" dirty="0">
                <a:latin typeface="Arial" charset="0"/>
              </a:rPr>
              <a:t/>
            </a:r>
            <a:br>
              <a:rPr lang="en-US" dirty="0">
                <a:latin typeface="Arial" charset="0"/>
              </a:rPr>
            </a:br>
            <a:r>
              <a:rPr lang="fr-FR">
                <a:latin typeface="Arial" charset="0"/>
              </a:rPr>
              <a:t>Nouveaux termes et commandes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nvPr>
        </p:nvGraphicFramePr>
        <p:xfrm>
          <a:off x="144463" y="798513"/>
          <a:ext cx="8853486" cy="329184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fr-FR" b="0">
                          <a:solidFill>
                            <a:srgbClr val="000000"/>
                          </a:solidFill>
                        </a:rPr>
                        <a:t>longueur de préfixe</a:t>
                      </a:r>
                    </a:p>
                    <a:p>
                      <a:pPr marL="285750" indent="-285750" rtl="0">
                        <a:buFont typeface="Arial" panose="020B0604020202020204" pitchFamily="34" charset="0"/>
                        <a:buChar char="•"/>
                      </a:pPr>
                      <a:r>
                        <a:rPr lang="fr-FR" b="0">
                          <a:solidFill>
                            <a:srgbClr val="000000"/>
                          </a:solidFill>
                        </a:rPr>
                        <a:t>logique AND (ET)</a:t>
                      </a:r>
                    </a:p>
                    <a:p>
                      <a:pPr marL="285750" indent="-285750" rtl="0">
                        <a:buFont typeface="Arial" panose="020B0604020202020204" pitchFamily="34" charset="0"/>
                        <a:buChar char="•"/>
                      </a:pPr>
                      <a:r>
                        <a:rPr lang="fr-FR" b="0">
                          <a:solidFill>
                            <a:srgbClr val="000000"/>
                          </a:solidFill>
                        </a:rPr>
                        <a:t>adresse de réseau</a:t>
                      </a:r>
                    </a:p>
                    <a:p>
                      <a:pPr marL="285750" indent="-285750" rtl="0">
                        <a:buFont typeface="Arial" panose="020B0604020202020204" pitchFamily="34" charset="0"/>
                        <a:buChar char="•"/>
                      </a:pPr>
                      <a:r>
                        <a:rPr lang="fr-FR" b="0">
                          <a:solidFill>
                            <a:srgbClr val="000000"/>
                          </a:solidFill>
                        </a:rPr>
                        <a:t>l'adresse de diffusion</a:t>
                      </a:r>
                    </a:p>
                    <a:p>
                      <a:pPr marL="285750" indent="-285750" rtl="0">
                        <a:buFont typeface="Arial" panose="020B0604020202020204" pitchFamily="34" charset="0"/>
                        <a:buChar char="•"/>
                      </a:pPr>
                      <a:r>
                        <a:rPr lang="fr-FR" b="0">
                          <a:solidFill>
                            <a:srgbClr val="000000"/>
                          </a:solidFill>
                        </a:rPr>
                        <a:t>Première adresse utilisable</a:t>
                      </a:r>
                    </a:p>
                    <a:p>
                      <a:pPr marL="285750" indent="-285750" rtl="0">
                        <a:buFont typeface="Arial" panose="020B0604020202020204" pitchFamily="34" charset="0"/>
                        <a:buChar char="•"/>
                      </a:pPr>
                      <a:r>
                        <a:rPr lang="fr-FR" b="0">
                          <a:solidFill>
                            <a:srgbClr val="000000"/>
                          </a:solidFill>
                        </a:rPr>
                        <a:t>Dernière adresse utilisable</a:t>
                      </a:r>
                    </a:p>
                    <a:p>
                      <a:pPr marL="285750" indent="-285750" rtl="0">
                        <a:buFont typeface="Arial" panose="020B0604020202020204" pitchFamily="34" charset="0"/>
                        <a:buChar char="•"/>
                      </a:pPr>
                      <a:r>
                        <a:rPr lang="fr-FR" b="0">
                          <a:solidFill>
                            <a:srgbClr val="000000"/>
                          </a:solidFill>
                        </a:rPr>
                        <a:t>Transmission en monodiffusion, diffusion et multidiffusion</a:t>
                      </a:r>
                    </a:p>
                    <a:p>
                      <a:pPr marL="285750" indent="-285750" rtl="0">
                        <a:buFont typeface="Arial" panose="020B0604020202020204" pitchFamily="34" charset="0"/>
                        <a:buChar char="•"/>
                      </a:pPr>
                      <a:r>
                        <a:rPr lang="fr-FR" b="0">
                          <a:solidFill>
                            <a:srgbClr val="000000"/>
                          </a:solidFill>
                        </a:rPr>
                        <a:t>adresse privée</a:t>
                      </a:r>
                    </a:p>
                    <a:p>
                      <a:pPr marL="285750" indent="-285750" rtl="0">
                        <a:buFont typeface="Arial" panose="020B0604020202020204" pitchFamily="34" charset="0"/>
                        <a:buChar char="•"/>
                      </a:pPr>
                      <a:r>
                        <a:rPr lang="fr-FR" b="0">
                          <a:solidFill>
                            <a:srgbClr val="000000"/>
                          </a:solidFill>
                        </a:rPr>
                        <a:t>Adresses publiques</a:t>
                      </a:r>
                    </a:p>
                    <a:p>
                      <a:pPr marL="285750" indent="-285750" rtl="0">
                        <a:buFont typeface="Arial" panose="020B0604020202020204" pitchFamily="34" charset="0"/>
                        <a:buChar char="•"/>
                      </a:pPr>
                      <a:r>
                        <a:rPr lang="fr-FR" b="0">
                          <a:solidFill>
                            <a:srgbClr val="000000"/>
                          </a:solidFill>
                        </a:rPr>
                        <a:t>Traduction d'adresses de réseau (NAT)</a:t>
                      </a:r>
                    </a:p>
                    <a:p>
                      <a:pPr marL="285750" indent="-285750" rtl="0">
                        <a:buFont typeface="Arial" panose="020B0604020202020204" pitchFamily="34" charset="0"/>
                        <a:buChar char="•"/>
                      </a:pPr>
                      <a:r>
                        <a:rPr lang="fr-FR" b="0">
                          <a:solidFill>
                            <a:srgbClr val="000000"/>
                          </a:solidFill>
                        </a:rPr>
                        <a:t>Adresses de bouclage</a:t>
                      </a:r>
                    </a:p>
                    <a:p>
                      <a:pPr marL="285750" indent="-285750" rtl="0">
                        <a:buFont typeface="Arial" panose="020B0604020202020204" pitchFamily="34" charset="0"/>
                        <a:buChar char="•"/>
                      </a:pPr>
                      <a:r>
                        <a:rPr lang="fr-FR" b="0">
                          <a:solidFill>
                            <a:srgbClr val="000000"/>
                          </a:solidFill>
                        </a:rPr>
                        <a:t>Adresse IPv4 APIPA (Automatic Private IP Addressing)</a:t>
                      </a:r>
                    </a:p>
                    <a:p>
                      <a:pPr marL="285750" indent="-285750" rtl="0">
                        <a:buFont typeface="Arial" panose="020B0604020202020204" pitchFamily="34" charset="0"/>
                        <a:buChar char="•"/>
                      </a:pPr>
                      <a:r>
                        <a:rPr lang="fr-FR" b="0">
                          <a:solidFill>
                            <a:srgbClr val="000000"/>
                          </a:solidFill>
                        </a:rPr>
                        <a:t>adressage de classe (classe A, B, C, D et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fr-FR" b="0">
                          <a:solidFill>
                            <a:srgbClr val="000000"/>
                          </a:solidFill>
                        </a:rPr>
                        <a:t>Internet Assigned Numbers Authority (IANA)</a:t>
                      </a:r>
                    </a:p>
                    <a:p>
                      <a:pPr rtl="0"/>
                      <a:r>
                        <a:rPr lang="fr-FR" b="0">
                          <a:solidFill>
                            <a:srgbClr val="000000"/>
                          </a:solidFill>
                        </a:rPr>
                        <a:t>Organismes d'enregistrement Internet locaux</a:t>
                      </a:r>
                    </a:p>
                    <a:p>
                      <a:pPr rtl="0"/>
                      <a:r>
                        <a:rPr lang="fr-FR" b="0">
                          <a:solidFill>
                            <a:srgbClr val="000000"/>
                          </a:solidFill>
                        </a:rPr>
                        <a:t>Afrinic, APNIC, ARIN, LACNIC et RIPE NCC </a:t>
                      </a:r>
                    </a:p>
                    <a:p>
                      <a:pPr rtl="0"/>
                      <a:r>
                        <a:rPr lang="fr-FR" b="0">
                          <a:solidFill>
                            <a:srgbClr val="000000"/>
                          </a:solidFill>
                        </a:rPr>
                        <a:t>domaines de diffusion</a:t>
                      </a:r>
                    </a:p>
                    <a:p>
                      <a:pPr rtl="0"/>
                      <a:r>
                        <a:rPr lang="fr-FR" b="0">
                          <a:solidFill>
                            <a:srgbClr val="000000"/>
                          </a:solidFill>
                        </a:rPr>
                        <a:t>sous-réseaux</a:t>
                      </a:r>
                    </a:p>
                    <a:p>
                      <a:pPr rtl="0"/>
                      <a:r>
                        <a:rPr lang="fr-FR" b="0">
                          <a:solidFill>
                            <a:srgbClr val="000000"/>
                          </a:solidFill>
                        </a:rPr>
                        <a:t>limite d’octet</a:t>
                      </a:r>
                    </a:p>
                    <a:p>
                      <a:pPr rtl="0"/>
                      <a:r>
                        <a:rPr lang="fr-FR" b="0">
                          <a:solidFill>
                            <a:srgbClr val="000000"/>
                          </a:solidFill>
                        </a:rPr>
                        <a:t>VLSM (variable-length subnet mask) </a:t>
                      </a:r>
                    </a:p>
                    <a:p>
                      <a:endParaRPr lang="en-US" b="0"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928968381"/>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12: Adressage IPv6</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1883228532"/>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Adressage IPv6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Mettre en œuvre un système d'adressage IPv6</a:t>
            </a:r>
            <a:r>
              <a:rPr kumimoji="0" lang="fr-F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nvPr>
        </p:nvGraphicFramePr>
        <p:xfrm>
          <a:off x="642616" y="1952562"/>
          <a:ext cx="7456362" cy="2349385"/>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272935">
                <a:tc>
                  <a:txBody>
                    <a:bodyPr/>
                    <a:lstStyle/>
                    <a:p>
                      <a:pPr marL="0" marR="0" rtl="0">
                        <a:lnSpc>
                          <a:spcPct val="107000"/>
                        </a:lnSpc>
                        <a:spcBef>
                          <a:spcPts val="0"/>
                        </a:spcBef>
                        <a:spcAft>
                          <a:spcPts val="0"/>
                        </a:spcAft>
                      </a:pPr>
                      <a:r>
                        <a:rPr lang="fr-FR" sz="1050">
                          <a:effectLst/>
                        </a:rPr>
                        <a:t>Titre du Rubrique</a:t>
                      </a:r>
                    </a:p>
                  </a:txBody>
                  <a:tcPr marL="68580" marR="68580" marT="0" marB="0"/>
                </a:tc>
                <a:tc>
                  <a:txBody>
                    <a:bodyPr/>
                    <a:lstStyle/>
                    <a:p>
                      <a:pPr marL="0" marR="0" rtl="0">
                        <a:lnSpc>
                          <a:spcPct val="107000"/>
                        </a:lnSpc>
                        <a:spcBef>
                          <a:spcPts val="0"/>
                        </a:spcBef>
                        <a:spcAft>
                          <a:spcPts val="0"/>
                        </a:spcAft>
                      </a:pPr>
                      <a:r>
                        <a:rPr lang="fr-FR" sz="1050">
                          <a:effectLst/>
                        </a:rPr>
                        <a:t>Objectif du Rubrique</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fr-FR" sz="1050" b="0">
                          <a:effectLst/>
                        </a:rPr>
                        <a:t>Problèmes liés au protocole IPv4</a:t>
                      </a:r>
                    </a:p>
                  </a:txBody>
                  <a:tcPr marL="47625" marR="47625" marT="47625" marB="47625" anchor="ctr"/>
                </a:tc>
                <a:tc>
                  <a:txBody>
                    <a:bodyPr/>
                    <a:lstStyle/>
                    <a:p>
                      <a:pPr rtl="0" fontAlgn="ctr"/>
                      <a:r>
                        <a:rPr lang="fr-FR" sz="1050"/>
                        <a:t>Expliquer la nécessité de l'adressage IPv6.</a:t>
                      </a:r>
                    </a:p>
                    <a:p>
                      <a:pPr fontAlgn="ctr"/>
                      <a:endParaRPr lang="en-US" sz="1050" b="0" dirty="0">
                        <a:effectLst/>
                      </a:endParaRP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fr-FR" sz="1050" b="0"/>
                        <a:t>Représentation de l'adresse IPv6</a:t>
                      </a:r>
                    </a:p>
                  </a:txBody>
                  <a:tcPr marL="47625" marR="47625" marT="47625" marB="47625" anchor="ctr"/>
                </a:tc>
                <a:tc>
                  <a:txBody>
                    <a:bodyPr/>
                    <a:lstStyle/>
                    <a:p>
                      <a:pPr rtl="0" fontAlgn="ctr"/>
                      <a:r>
                        <a:rPr lang="fr-FR" sz="1050"/>
                        <a:t>Expliquer comment les adresses IPv6 sont représentées.</a:t>
                      </a:r>
                    </a:p>
                    <a:p>
                      <a:pPr fontAlgn="ctr"/>
                      <a:endParaRPr lang="en-US" sz="1050" b="0" dirty="0">
                        <a:effectLst/>
                      </a:endParaRP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fr-FR" sz="1050" b="0"/>
                        <a:t>Types d'adresses IPv6</a:t>
                      </a:r>
                    </a:p>
                  </a:txBody>
                  <a:tcPr marL="47625" marR="47625" marT="47625" marB="47625" anchor="ctr"/>
                </a:tc>
                <a:tc>
                  <a:txBody>
                    <a:bodyPr/>
                    <a:lstStyle/>
                    <a:p>
                      <a:pPr rtl="0" fontAlgn="ctr"/>
                      <a:r>
                        <a:rPr lang="fr-FR" sz="1050"/>
                        <a:t>Comparer les types d'adresses réseau IPv6.</a:t>
                      </a:r>
                    </a:p>
                    <a:p>
                      <a:pPr fontAlgn="ctr"/>
                      <a:endParaRPr lang="en-US" sz="1050" b="0" dirty="0">
                        <a:effectLst/>
                      </a:endParaRP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fr-FR" sz="1050" b="0"/>
                        <a:t>Configuration statique GUA et LLA</a:t>
                      </a:r>
                    </a:p>
                  </a:txBody>
                  <a:tcPr marL="47625" marR="47625" marT="47625" marB="47625" anchor="ctr"/>
                </a:tc>
                <a:tc>
                  <a:txBody>
                    <a:bodyPr/>
                    <a:lstStyle/>
                    <a:p>
                      <a:pPr rtl="0" fontAlgn="ctr"/>
                      <a:r>
                        <a:rPr lang="fr-FR" sz="1050"/>
                        <a:t>Expliquer comment configurer des adresses de réseau IPv6 statiques de type monodiffusion globale et lien-local.</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fr-FR" sz="1050" b="0"/>
                        <a:t>Adressage dynamique pour les GUA IPv6</a:t>
                      </a:r>
                    </a:p>
                  </a:txBody>
                  <a:tcPr marL="47625" marR="47625" marT="47625" marB="47625" anchor="ctr"/>
                </a:tc>
                <a:tc>
                  <a:txBody>
                    <a:bodyPr/>
                    <a:lstStyle/>
                    <a:p>
                      <a:pPr rtl="0" fontAlgn="ctr"/>
                      <a:r>
                        <a:rPr lang="fr-FR" sz="1050"/>
                        <a:t>Configurer les adresses de monodiffusion globale d'une façon dynamique.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1923930809"/>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 (suite)</a:t>
            </a:r>
          </a:p>
        </p:txBody>
      </p:sp>
      <p:sp>
        <p:nvSpPr>
          <p:cNvPr id="6" name="Rectangle 1">
            <a:extLst>
              <a:ext uri="{FF2B5EF4-FFF2-40B4-BE49-F238E27FC236}">
                <a16:creationId xmlns:a16="http://schemas.microsoft.com/office/drawing/2014/main" id="{EF3ABF05-935F-4C72-8377-C67A9CC04DA9}"/>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Adressage IPv6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Mettre en œuvre un système d'adressage IPv6</a:t>
            </a:r>
            <a:r>
              <a:rPr kumimoji="0" lang="fr-F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nvPr>
        </p:nvGraphicFramePr>
        <p:xfrm>
          <a:off x="642616" y="2013235"/>
          <a:ext cx="7456362" cy="1117029"/>
        </p:xfrm>
        <a:graphic>
          <a:graphicData uri="http://schemas.openxmlformats.org/drawingml/2006/table">
            <a:tbl>
              <a:tblPr firstRow="1" firstCol="1" bandRow="1">
                <a:tableStyleId>{5C22544A-7EE6-4342-B048-85BDC9FD1C3A}</a:tableStyleId>
              </a:tblPr>
              <a:tblGrid>
                <a:gridCol w="3091184">
                  <a:extLst>
                    <a:ext uri="{9D8B030D-6E8A-4147-A177-3AD203B41FA5}">
                      <a16:colId xmlns:a16="http://schemas.microsoft.com/office/drawing/2014/main" val="1523797708"/>
                    </a:ext>
                  </a:extLst>
                </a:gridCol>
                <a:gridCol w="4365178">
                  <a:extLst>
                    <a:ext uri="{9D8B030D-6E8A-4147-A177-3AD203B41FA5}">
                      <a16:colId xmlns:a16="http://schemas.microsoft.com/office/drawing/2014/main" val="2750207184"/>
                    </a:ext>
                  </a:extLst>
                </a:gridCol>
              </a:tblGrid>
              <a:tr h="272935">
                <a:tc>
                  <a:txBody>
                    <a:bodyPr/>
                    <a:lstStyle/>
                    <a:p>
                      <a:pPr marL="0" marR="0" rtl="0">
                        <a:lnSpc>
                          <a:spcPct val="107000"/>
                        </a:lnSpc>
                        <a:spcBef>
                          <a:spcPts val="0"/>
                        </a:spcBef>
                        <a:spcAft>
                          <a:spcPts val="0"/>
                        </a:spcAft>
                      </a:pPr>
                      <a:r>
                        <a:rPr lang="fr-FR" sz="1050">
                          <a:effectLst/>
                        </a:rPr>
                        <a:t>Titre du Rubrique</a:t>
                      </a:r>
                    </a:p>
                  </a:txBody>
                  <a:tcPr marL="68580" marR="68580" marT="0" marB="0"/>
                </a:tc>
                <a:tc>
                  <a:txBody>
                    <a:bodyPr/>
                    <a:lstStyle/>
                    <a:p>
                      <a:pPr marL="0" marR="0" rtl="0">
                        <a:lnSpc>
                          <a:spcPct val="107000"/>
                        </a:lnSpc>
                        <a:spcBef>
                          <a:spcPts val="0"/>
                        </a:spcBef>
                        <a:spcAft>
                          <a:spcPts val="0"/>
                        </a:spcAft>
                      </a:pPr>
                      <a:r>
                        <a:rPr lang="fr-FR" sz="1050">
                          <a:effectLst/>
                        </a:rPr>
                        <a:t>Objectif du Rubrique</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fr-FR" sz="1050" b="0"/>
                        <a:t>Adressage dynamique pour les LLA IPv6</a:t>
                      </a:r>
                    </a:p>
                  </a:txBody>
                  <a:tcPr marL="47625" marR="47625" marT="47625" marB="47625" anchor="ctr"/>
                </a:tc>
                <a:tc>
                  <a:txBody>
                    <a:bodyPr/>
                    <a:lstStyle/>
                    <a:p>
                      <a:pPr rtl="0" fontAlgn="ctr"/>
                      <a:r>
                        <a:rPr lang="fr-FR" sz="1050"/>
                        <a:t>Configurer les adresses link-local d'une façon dynamique</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fr-FR" sz="1050" b="0"/>
                        <a:t>Adresses IPv6 de multidiffusion</a:t>
                      </a:r>
                    </a:p>
                  </a:txBody>
                  <a:tcPr marL="47625" marR="47625" marT="47625" marB="47625" anchor="ctr"/>
                </a:tc>
                <a:tc>
                  <a:txBody>
                    <a:bodyPr/>
                    <a:lstStyle/>
                    <a:p>
                      <a:pPr rtl="0" fontAlgn="ctr"/>
                      <a:r>
                        <a:rPr lang="fr-FR" sz="1050"/>
                        <a:t>Identifier des adresses IPv6</a:t>
                      </a:r>
                    </a:p>
                  </a:txBody>
                  <a:tcPr marL="47625" marR="47625" marT="47625" marB="47625" anchor="ctr"/>
                </a:tc>
                <a:extLst>
                  <a:ext uri="{0D108BD9-81ED-4DB2-BD59-A6C34878D82A}">
                    <a16:rowId xmlns:a16="http://schemas.microsoft.com/office/drawing/2014/main" val="1846877670"/>
                  </a:ext>
                </a:extLst>
              </a:tr>
              <a:tr h="201235">
                <a:tc>
                  <a:txBody>
                    <a:bodyPr/>
                    <a:lstStyle/>
                    <a:p>
                      <a:pPr rtl="0" fontAlgn="ctr"/>
                      <a:r>
                        <a:rPr lang="fr-FR" sz="1050" b="0"/>
                        <a:t>Sous-réseau d'un réseau IPv6</a:t>
                      </a:r>
                    </a:p>
                  </a:txBody>
                  <a:tcPr marL="47625" marR="47625" marT="47625" marB="47625" anchor="ctr"/>
                </a:tc>
                <a:tc>
                  <a:txBody>
                    <a:bodyPr/>
                    <a:lstStyle/>
                    <a:p>
                      <a:pPr rtl="0" fontAlgn="ctr"/>
                      <a:r>
                        <a:rPr lang="fr-FR" sz="1050"/>
                        <a:t>Mettre en œuvre un schéma d'adressage IPv6 divisé en sous-réseaux</a:t>
                      </a:r>
                    </a:p>
                  </a:txBody>
                  <a:tcPr marL="47625" marR="47625" marT="47625" marB="47625" anchor="ctr"/>
                </a:tc>
                <a:extLst>
                  <a:ext uri="{0D108BD9-81ED-4DB2-BD59-A6C34878D82A}">
                    <a16:rowId xmlns:a16="http://schemas.microsoft.com/office/drawing/2014/main" val="3702584445"/>
                  </a:ext>
                </a:extLst>
              </a:tr>
            </a:tbl>
          </a:graphicData>
        </a:graphic>
      </p:graphicFrame>
    </p:spTree>
    <p:custDataLst>
      <p:tags r:id="rId1"/>
    </p:custDataLst>
    <p:extLst>
      <p:ext uri="{BB962C8B-B14F-4D97-AF65-F5344CB8AC3E}">
        <p14:creationId xmlns:p14="http://schemas.microsoft.com/office/powerpoint/2010/main" val="1729247160"/>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pPr rtl="0"/>
            <a:r>
              <a:rPr lang="fr-FR">
                <a:solidFill>
                  <a:schemeClr val="accent5">
                    <a:lumMod val="40000"/>
                    <a:lumOff val="60000"/>
                  </a:schemeClr>
                </a:solidFill>
              </a:rPr>
              <a:t>12.1 Problèmes IPv4</a:t>
            </a:r>
          </a:p>
        </p:txBody>
      </p:sp>
    </p:spTree>
    <p:custDataLst>
      <p:tags r:id="rId1"/>
    </p:custDataLst>
    <p:extLst>
      <p:ext uri="{BB962C8B-B14F-4D97-AF65-F5344CB8AC3E}">
        <p14:creationId xmlns:p14="http://schemas.microsoft.com/office/powerpoint/2010/main" val="134142849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Exemple de Configuration des interfaces de routeur</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7870825" cy="409279"/>
          </a:xfrm>
        </p:spPr>
        <p:txBody>
          <a:bodyPr/>
          <a:lstStyle/>
          <a:p>
            <a:pPr marL="0" indent="0" algn="l" rtl="0"/>
            <a:r>
              <a:rPr lang="fr-FR">
                <a:solidFill>
                  <a:srgbClr val="000000"/>
                </a:solidFill>
              </a:rPr>
              <a:t>Les commandes pour configurer l'interface G0/0/0 sur R1 sont indiquées ici :</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7" y="5576207"/>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93C10989-3D4F-45C9-BEEB-776028CA1969}"/>
              </a:ext>
            </a:extLst>
          </p:cNvPr>
          <p:cNvPicPr>
            <a:picLocks noChangeAspect="1"/>
          </p:cNvPicPr>
          <p:nvPr/>
        </p:nvPicPr>
        <p:blipFill>
          <a:blip r:embed="rId3"/>
          <a:stretch>
            <a:fillRect/>
          </a:stretch>
        </p:blipFill>
        <p:spPr>
          <a:xfrm>
            <a:off x="1420307" y="1561514"/>
            <a:ext cx="4998966" cy="1283286"/>
          </a:xfrm>
          <a:prstGeom prst="rect">
            <a:avLst/>
          </a:prstGeom>
        </p:spPr>
      </p:pic>
      <p:sp>
        <p:nvSpPr>
          <p:cNvPr id="13" name="TextBox 12">
            <a:extLst>
              <a:ext uri="{FF2B5EF4-FFF2-40B4-BE49-F238E27FC236}">
                <a16:creationId xmlns:a16="http://schemas.microsoft.com/office/drawing/2014/main" id="{17B97E3D-C6EF-4A93-B49A-A6755E6AE1C3}"/>
              </a:ext>
            </a:extLst>
          </p:cNvPr>
          <p:cNvSpPr txBox="1"/>
          <p:nvPr/>
        </p:nvSpPr>
        <p:spPr>
          <a:xfrm>
            <a:off x="958200" y="2930310"/>
            <a:ext cx="6903747" cy="1615827"/>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R1(config)# </a:t>
            </a:r>
            <a:r>
              <a:rPr lang="fr-FR" sz="900" b="1">
                <a:solidFill>
                  <a:schemeClr val="bg1"/>
                </a:solidFill>
                <a:latin typeface="Courier New" panose="02070309020205020404" pitchFamily="49" charset="0"/>
                <a:cs typeface="Courier New" panose="02070309020205020404" pitchFamily="49" charset="0"/>
              </a:rPr>
              <a:t>interface gigabitEthernet 0/0/0</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description Link to LAN</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ip address 192.168.10.1 255.255.255.0</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ipv6 address 2001:db8:acad:10::1/64</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no shutdown</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exit</a:t>
            </a:r>
          </a:p>
          <a:p>
            <a:pPr rtl="0"/>
            <a:r>
              <a:rPr lang="fr-FR" sz="900">
                <a:solidFill>
                  <a:schemeClr val="bg1"/>
                </a:solidFill>
                <a:latin typeface="Courier New" panose="02070309020205020404" pitchFamily="49" charset="0"/>
                <a:cs typeface="Courier New" panose="02070309020205020404" pitchFamily="49" charset="0"/>
              </a:rPr>
              <a:t>R1(config)#</a:t>
            </a:r>
          </a:p>
          <a:p>
            <a:pPr rtl="0"/>
            <a:r>
              <a:rPr lang="fr-FR" sz="900">
                <a:solidFill>
                  <a:schemeClr val="bg1"/>
                </a:solidFill>
                <a:latin typeface="Courier New" panose="02070309020205020404" pitchFamily="49" charset="0"/>
                <a:cs typeface="Courier New" panose="02070309020205020404" pitchFamily="49" charset="0"/>
              </a:rPr>
              <a:t>*Aug 1 01:43:53.435: %LINK-3-UPDOWN: Interface GigabitEthernet0/0/0, changed state to down</a:t>
            </a:r>
          </a:p>
          <a:p>
            <a:pPr rtl="0"/>
            <a:r>
              <a:rPr lang="fr-FR" sz="900">
                <a:solidFill>
                  <a:schemeClr val="bg1"/>
                </a:solidFill>
                <a:latin typeface="Courier New" panose="02070309020205020404" pitchFamily="49" charset="0"/>
                <a:cs typeface="Courier New" panose="02070309020205020404" pitchFamily="49" charset="0"/>
              </a:rPr>
              <a:t>*Aug 1 01:43:56.447: %LINK-3-UPDOWN: Interface GigabitEthernet0/0/0, changed state to up</a:t>
            </a:r>
          </a:p>
          <a:p>
            <a:pPr rtl="0"/>
            <a:r>
              <a:rPr lang="fr-FR" sz="900">
                <a:solidFill>
                  <a:schemeClr val="bg1"/>
                </a:solidFill>
                <a:latin typeface="Courier New" panose="02070309020205020404" pitchFamily="49" charset="0"/>
                <a:cs typeface="Courier New" panose="02070309020205020404" pitchFamily="49" charset="0"/>
              </a:rPr>
              <a:t>*Aug 1 01:43:57.447: %LINEPROTO-5-UPDOWN: Line protocol on Interface GigabitEthernet0/0/0, changed state to up</a:t>
            </a:r>
          </a:p>
        </p:txBody>
      </p:sp>
    </p:spTree>
    <p:extLst>
      <p:ext uri="{BB962C8B-B14F-4D97-AF65-F5344CB8AC3E}">
        <p14:creationId xmlns:p14="http://schemas.microsoft.com/office/powerpoint/2010/main" val="18167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教育3_01.png"/>
          <p:cNvPicPr>
            <a:picLocks noGrp="1" noChangeAspect="1"/>
          </p:cNvPicPr>
          <p:nvPr>
            <p:ph type="pic" sz="quarter" idx="10"/>
          </p:nvPr>
        </p:nvPicPr>
        <p:blipFill>
          <a:blip r:embed="rId3"/>
          <a:srcRect t="27843" b="27843"/>
          <a:stretch>
            <a:fillRect/>
          </a:stretch>
        </p:blipFill>
        <p:spPr>
          <a:xfrm>
            <a:off x="-19748" y="95495"/>
            <a:ext cx="9144001" cy="928584"/>
          </a:xfrm>
        </p:spPr>
      </p:pic>
      <p:sp>
        <p:nvSpPr>
          <p:cNvPr id="32" name="内容占位符 4"/>
          <p:cNvSpPr txBox="1">
            <a:spLocks/>
          </p:cNvSpPr>
          <p:nvPr/>
        </p:nvSpPr>
        <p:spPr>
          <a:xfrm>
            <a:off x="433439" y="340161"/>
            <a:ext cx="8143932" cy="3875155"/>
          </a:xfrm>
          <a:prstGeom prst="rect">
            <a:avLst/>
          </a:prstGeom>
        </p:spPr>
        <p:txBody>
          <a:bodyPr vert="horz" wrap="square" lIns="96765" tIns="48383" rIns="96765" bIns="48383" rtlCol="0">
            <a:spAutoFit/>
          </a:bodyPr>
          <a:lstStyle/>
          <a:p>
            <a:endParaRPr lang="fr-FR" sz="1693" dirty="0"/>
          </a:p>
          <a:p>
            <a:pPr marL="302381" indent="-302381">
              <a:buFont typeface="Arial" pitchFamily="34" charset="0"/>
              <a:buChar char="•"/>
            </a:pPr>
            <a:r>
              <a:rPr lang="fr-FR" sz="1693" dirty="0"/>
              <a:t>4 milliards d’adresses IPv4 </a:t>
            </a:r>
          </a:p>
          <a:p>
            <a:pPr marL="302381" indent="-302381">
              <a:buFont typeface="Arial" pitchFamily="34" charset="0"/>
              <a:buChar char="•"/>
            </a:pPr>
            <a:r>
              <a:rPr lang="fr-FR" sz="1693" dirty="0"/>
              <a:t>Seules 3.7 milliards  utilisables  (réservées multidiffusion, les tests)</a:t>
            </a:r>
          </a:p>
          <a:p>
            <a:pPr marL="302381" indent="-302381">
              <a:buFont typeface="Arial" pitchFamily="34" charset="0"/>
              <a:buChar char="•"/>
            </a:pPr>
            <a:r>
              <a:rPr lang="fr-FR" sz="1693" dirty="0"/>
              <a:t>On estime que les adresses IPv4 seront  épuisées d’ici quelques années.</a:t>
            </a:r>
          </a:p>
          <a:p>
            <a:pPr marL="2721426" lvl="5" indent="-302381">
              <a:buFont typeface="Wingdings" pitchFamily="2" charset="2"/>
              <a:buChar char="Ø"/>
            </a:pPr>
            <a:endParaRPr lang="fr-FR" sz="1693" dirty="0"/>
          </a:p>
          <a:p>
            <a:pPr lvl="5"/>
            <a:endParaRPr lang="fr-FR" sz="1693" b="1" dirty="0"/>
          </a:p>
          <a:p>
            <a:pPr lvl="5"/>
            <a:endParaRPr lang="fr-FR" sz="1693" b="1" dirty="0"/>
          </a:p>
          <a:p>
            <a:pPr lvl="5"/>
            <a:endParaRPr lang="fr-FR" sz="2116" b="1" dirty="0"/>
          </a:p>
          <a:p>
            <a:pPr lvl="5"/>
            <a:endParaRPr lang="fr-FR" sz="2116" b="1" dirty="0"/>
          </a:p>
          <a:p>
            <a:pPr lvl="5"/>
            <a:endParaRPr lang="fr-FR" sz="2116" b="1" dirty="0"/>
          </a:p>
          <a:p>
            <a:pPr marL="1997393" lvl="5"/>
            <a:r>
              <a:rPr lang="fr-FR" sz="2116" b="1" dirty="0"/>
              <a:t>La nécessité d'un nouveau IP (IPv6)</a:t>
            </a:r>
          </a:p>
          <a:p>
            <a:pPr marL="2721426" lvl="5" indent="-302381">
              <a:buFont typeface="Wingdings" pitchFamily="2" charset="2"/>
              <a:buChar char="Ø"/>
            </a:pPr>
            <a:endParaRPr lang="fr-FR" sz="1693" dirty="0"/>
          </a:p>
          <a:p>
            <a:endParaRPr lang="en-US" altLang="zh-CN" sz="2540" dirty="0">
              <a:ea typeface="宋体" charset="-122"/>
            </a:endParaRPr>
          </a:p>
        </p:txBody>
      </p:sp>
      <p:sp>
        <p:nvSpPr>
          <p:cNvPr id="4" name="Flèche vers le bas 3"/>
          <p:cNvSpPr/>
          <p:nvPr/>
        </p:nvSpPr>
        <p:spPr>
          <a:xfrm>
            <a:off x="3511260" y="1672828"/>
            <a:ext cx="1219228" cy="14478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2249883"/>
      </p:ext>
    </p:extLst>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Problèmes IPv4</a:t>
            </a:r>
            <a:r>
              <a:rPr lang="en-US" dirty="0"/>
              <a:t/>
            </a:r>
            <a:br>
              <a:rPr lang="en-US" dirty="0"/>
            </a:br>
            <a:r>
              <a:rPr lang="fr-FR" sz="2400"/>
              <a:t>Coexistence de l'IPv4 et de l'IPv6</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7913517" cy="3073946"/>
          </a:xfrm>
        </p:spPr>
        <p:txBody>
          <a:bodyPr/>
          <a:lstStyle/>
          <a:p>
            <a:pPr marL="0" indent="0" algn="l" rtl="0"/>
            <a:r>
              <a:rPr lang="fr-FR" sz="1600">
                <a:solidFill>
                  <a:schemeClr val="tx1"/>
                </a:solidFill>
              </a:rPr>
              <a:t>IPv4 et IPv6 coexisteront dans un proche avenir et la transition prendra plusieurs années.</a:t>
            </a:r>
          </a:p>
          <a:p>
            <a:pPr marL="0" indent="0" algn="l" rtl="0"/>
            <a:r>
              <a:rPr lang="fr-FR" sz="1600">
                <a:solidFill>
                  <a:schemeClr val="tx1"/>
                </a:solidFill>
              </a:rPr>
              <a:t>L'IETF a créé divers protocoles et outils pour aider les administrateurs réseau à migrer leurs réseaux vers l'IPv6. Les techniques de migration peuvent être classées en trois catégories:</a:t>
            </a:r>
          </a:p>
          <a:p>
            <a:pPr marL="415985" lvl="1" indent="-342900" rtl="0">
              <a:buFont typeface="Arial" panose="020B0604020202020204" pitchFamily="34" charset="0"/>
              <a:buChar char="•"/>
            </a:pPr>
            <a:r>
              <a:rPr lang="fr-FR" b="1">
                <a:solidFill>
                  <a:schemeClr val="tx1"/>
                </a:solidFill>
              </a:rPr>
              <a:t>Double pile </a:t>
            </a:r>
            <a:r>
              <a:rPr lang="fr-FR">
                <a:solidFill>
                  <a:schemeClr val="tx1"/>
                </a:solidFill>
              </a:rPr>
              <a:t>-les périphériques double pile exécutent les piles de protocoles IPv4 et IPv6 simultanément.</a:t>
            </a:r>
          </a:p>
          <a:p>
            <a:pPr marL="415985" lvl="1" indent="-342900" rtl="0">
              <a:buFont typeface="Arial" panose="020B0604020202020204" pitchFamily="34" charset="0"/>
              <a:buChar char="•"/>
            </a:pPr>
            <a:r>
              <a:rPr lang="fr-FR" b="1"/>
              <a:t>Tunneling</a:t>
            </a:r>
            <a:r>
              <a:rPr lang="fr-FR"/>
              <a:t> - méthode qui consiste à transporter un paquet IPv6 sur un réseau IPv4. Le paquet IPv6 est encapsulé dans un paquet IPv4.</a:t>
            </a:r>
          </a:p>
          <a:p>
            <a:pPr marL="415985" lvl="1" indent="-342900" rtl="0">
              <a:buFont typeface="Arial" panose="020B0604020202020204" pitchFamily="34" charset="0"/>
              <a:buChar char="•"/>
            </a:pPr>
            <a:r>
              <a:rPr lang="fr-FR" b="1">
                <a:solidFill>
                  <a:schemeClr val="tx1"/>
                </a:solidFill>
              </a:rPr>
              <a:t>Traduction</a:t>
            </a:r>
            <a:r>
              <a:rPr lang="fr-FR">
                <a:solidFill>
                  <a:schemeClr val="tx1"/>
                </a:solidFill>
              </a:rPr>
              <a:t> - </a:t>
            </a:r>
            <a:r>
              <a:rPr lang="fr-FR"/>
              <a:t>La traduction d'adresse réseau 64 (NAT64) permet aux appareils compatibles IPv6 de communiquer avec les appareils compatibles IPv4 en utilisant une technique de traduction similaire à la NAT pour IPv4.</a:t>
            </a:r>
            <a:r>
              <a:rPr lang="fr-FR" b="1">
                <a:solidFill>
                  <a:schemeClr val="tx1"/>
                </a:solidFill>
              </a:rPr>
              <a:t> </a:t>
            </a:r>
          </a:p>
        </p:txBody>
      </p:sp>
      <p:sp>
        <p:nvSpPr>
          <p:cNvPr id="2" name="TextBox 1">
            <a:extLst>
              <a:ext uri="{FF2B5EF4-FFF2-40B4-BE49-F238E27FC236}">
                <a16:creationId xmlns:a16="http://schemas.microsoft.com/office/drawing/2014/main" id="{D8D35741-D333-4DBC-B285-F99CC22F97CD}"/>
              </a:ext>
            </a:extLst>
          </p:cNvPr>
          <p:cNvSpPr txBox="1"/>
          <p:nvPr/>
        </p:nvSpPr>
        <p:spPr>
          <a:xfrm>
            <a:off x="431971" y="3918749"/>
            <a:ext cx="7913516" cy="523220"/>
          </a:xfrm>
          <a:prstGeom prst="rect">
            <a:avLst/>
          </a:prstGeom>
          <a:noFill/>
        </p:spPr>
        <p:txBody>
          <a:bodyPr wrap="square" rtlCol="0">
            <a:spAutoFit/>
          </a:bodyPr>
          <a:lstStyle/>
          <a:p>
            <a:pPr rtl="0"/>
            <a:r>
              <a:rPr lang="fr-FR" sz="1400" b="1"/>
              <a:t>Remarque:</a:t>
            </a:r>
            <a:r>
              <a:rPr lang="fr-FR" sz="1400"/>
              <a:t> Le tunneling et la traduction sont destinés à la transition vers IPv6 natif et ne doivent être utilisés qu'en cas de besoin. L'objectif doit être de communiquer de manière native via le protocole IPv6 depuis la source jusqu'à la destination.</a:t>
            </a:r>
          </a:p>
        </p:txBody>
      </p:sp>
    </p:spTree>
    <p:extLst>
      <p:ext uri="{BB962C8B-B14F-4D97-AF65-F5344CB8AC3E}">
        <p14:creationId xmlns:p14="http://schemas.microsoft.com/office/powerpoint/2010/main" val="265923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教育3_01.png"/>
          <p:cNvPicPr>
            <a:picLocks noGrp="1" noChangeAspect="1"/>
          </p:cNvPicPr>
          <p:nvPr>
            <p:ph type="pic" sz="quarter" idx="10"/>
          </p:nvPr>
        </p:nvPicPr>
        <p:blipFill>
          <a:blip r:embed="rId3"/>
          <a:srcRect t="30305" b="30305"/>
          <a:stretch>
            <a:fillRect/>
          </a:stretch>
        </p:blipFill>
        <p:spPr>
          <a:xfrm>
            <a:off x="1" y="95495"/>
            <a:ext cx="9144001" cy="575820"/>
          </a:xfrm>
        </p:spPr>
      </p:pic>
      <p:sp>
        <p:nvSpPr>
          <p:cNvPr id="6" name="矩形 5"/>
          <p:cNvSpPr/>
          <p:nvPr/>
        </p:nvSpPr>
        <p:spPr>
          <a:xfrm>
            <a:off x="0" y="96394"/>
            <a:ext cx="6947736" cy="613373"/>
          </a:xfrm>
          <a:prstGeom prst="rect">
            <a:avLst/>
          </a:prstGeom>
        </p:spPr>
        <p:txBody>
          <a:bodyPr wrap="none">
            <a:spAutoFit/>
          </a:bodyPr>
          <a:lstStyle/>
          <a:p>
            <a:r>
              <a:rPr lang="fr-FR" sz="3386" dirty="0">
                <a:solidFill>
                  <a:srgbClr val="FF0000"/>
                </a:solidFill>
              </a:rPr>
              <a:t>Stratégies de transition IPv4</a:t>
            </a:r>
            <a:r>
              <a:rPr lang="fr-FR" sz="3386" dirty="0">
                <a:solidFill>
                  <a:srgbClr val="FF0000"/>
                </a:solidFill>
                <a:sym typeface="Wingdings" pitchFamily="2" charset="2"/>
              </a:rPr>
              <a:t>IPv6</a:t>
            </a:r>
            <a:endParaRPr lang="fr-FR" sz="3386" dirty="0">
              <a:solidFill>
                <a:srgbClr val="FF0000"/>
              </a:solidFill>
            </a:endParaRPr>
          </a:p>
        </p:txBody>
      </p:sp>
      <p:sp>
        <p:nvSpPr>
          <p:cNvPr id="8" name="Rectangle 3"/>
          <p:cNvSpPr txBox="1">
            <a:spLocks noChangeArrowheads="1"/>
          </p:cNvSpPr>
          <p:nvPr/>
        </p:nvSpPr>
        <p:spPr>
          <a:xfrm>
            <a:off x="225935" y="1219733"/>
            <a:ext cx="8738555" cy="3714271"/>
          </a:xfrm>
          <a:prstGeom prst="rect">
            <a:avLst/>
          </a:prstGeom>
        </p:spPr>
        <p:txBody>
          <a:bodyPr/>
          <a:lstStyle/>
          <a:p>
            <a:r>
              <a:rPr lang="fr-FR" sz="1693" dirty="0"/>
              <a:t>Il existe différentes techniques pour effectuer une transition entre IPv4 et IPv6:</a:t>
            </a:r>
          </a:p>
          <a:p>
            <a:pPr marL="302381" indent="-302381">
              <a:buFont typeface="Wingdings" pitchFamily="2" charset="2"/>
              <a:buChar char="q"/>
            </a:pPr>
            <a:endParaRPr lang="fr-FR" sz="1693" b="1" dirty="0"/>
          </a:p>
          <a:p>
            <a:pPr marL="302381" indent="-302381">
              <a:buFont typeface="Wingdings" pitchFamily="2" charset="2"/>
              <a:buChar char="q"/>
            </a:pPr>
            <a:r>
              <a:rPr lang="fr-FR" sz="1693" b="1" dirty="0"/>
              <a:t>La double pile</a:t>
            </a:r>
            <a:endParaRPr lang="en-US" altLang="zh-CN" sz="2116" dirty="0">
              <a:latin typeface="+mn-lt"/>
              <a:ea typeface="宋体" charset="-122"/>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05" y="2038338"/>
            <a:ext cx="8054388" cy="2729662"/>
          </a:xfrm>
          <a:prstGeom prst="rect">
            <a:avLst/>
          </a:prstGeom>
        </p:spPr>
      </p:pic>
      <p:sp>
        <p:nvSpPr>
          <p:cNvPr id="10" name="矩形 5"/>
          <p:cNvSpPr/>
          <p:nvPr/>
        </p:nvSpPr>
        <p:spPr>
          <a:xfrm>
            <a:off x="225935" y="1680067"/>
            <a:ext cx="3046603" cy="352854"/>
          </a:xfrm>
          <a:prstGeom prst="rect">
            <a:avLst/>
          </a:prstGeom>
        </p:spPr>
        <p:txBody>
          <a:bodyPr wrap="none">
            <a:spAutoFit/>
          </a:bodyPr>
          <a:lstStyle/>
          <a:p>
            <a:pPr marL="302381" indent="-302381">
              <a:buFont typeface="Wingdings" pitchFamily="2" charset="2"/>
              <a:buChar char="q"/>
            </a:pPr>
            <a:r>
              <a:rPr lang="fr-FR" sz="1693" b="1" dirty="0"/>
              <a:t>La </a:t>
            </a:r>
            <a:r>
              <a:rPr lang="fr-FR" sz="1693" b="1" dirty="0" err="1"/>
              <a:t>Ttranssmision</a:t>
            </a:r>
            <a:r>
              <a:rPr lang="fr-FR" sz="1693" b="1" dirty="0"/>
              <a:t> Tunnel</a:t>
            </a:r>
            <a:endParaRPr lang="fr-FR" sz="1693" b="1" dirty="0">
              <a:solidFill>
                <a:schemeClr val="bg1"/>
              </a:solidFill>
            </a:endParaRPr>
          </a:p>
        </p:txBody>
      </p:sp>
      <p:sp>
        <p:nvSpPr>
          <p:cNvPr id="13" name="矩形 5"/>
          <p:cNvSpPr/>
          <p:nvPr/>
        </p:nvSpPr>
        <p:spPr>
          <a:xfrm>
            <a:off x="380905" y="1707768"/>
            <a:ext cx="1572675" cy="352854"/>
          </a:xfrm>
          <a:prstGeom prst="rect">
            <a:avLst/>
          </a:prstGeom>
        </p:spPr>
        <p:txBody>
          <a:bodyPr wrap="none">
            <a:spAutoFit/>
          </a:bodyPr>
          <a:lstStyle/>
          <a:p>
            <a:pPr marL="302381" indent="-302381">
              <a:buFont typeface="Wingdings" pitchFamily="2" charset="2"/>
              <a:buChar char="q"/>
            </a:pPr>
            <a:r>
              <a:rPr lang="fr-FR" sz="1693" b="1" dirty="0"/>
              <a:t>Le NAT-PT</a:t>
            </a:r>
            <a:endParaRPr lang="fr-FR" sz="1693" b="1" dirty="0">
              <a:solidFill>
                <a:schemeClr val="bg1"/>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09" y="2106579"/>
            <a:ext cx="8229788" cy="266142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15" y="2106578"/>
            <a:ext cx="7597178" cy="2704003"/>
          </a:xfrm>
          <a:prstGeom prst="rect">
            <a:avLst/>
          </a:prstGeom>
        </p:spPr>
      </p:pic>
    </p:spTree>
    <p:extLst>
      <p:ext uri="{BB962C8B-B14F-4D97-AF65-F5344CB8AC3E}">
        <p14:creationId xmlns:p14="http://schemas.microsoft.com/office/powerpoint/2010/main" val="1918396536"/>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subTnLst>
                                    <p:set>
                                      <p:cBhvr override="childStyle">
                                        <p:cTn dur="1" fill="hold" display="0" masterRel="nextClick" afterEffect="1"/>
                                        <p:tgtEl>
                                          <p:spTgt spid="8">
                                            <p:txEl>
                                              <p:pRg st="2" end="2"/>
                                            </p:txEl>
                                          </p:spTgt>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subTnLst>
                                    <p:set>
                                      <p:cBhvr override="childStyle">
                                        <p:cTn dur="1" fill="hold" display="0" masterRel="nextClick" afterEffect="1"/>
                                        <p:tgtEl>
                                          <p:spTgt spid="10">
                                            <p:txEl>
                                              <p:pRg st="0" end="0"/>
                                            </p:txEl>
                                          </p:spTgt>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childTnLst>
                                </p:cTn>
                              </p:par>
                              <p:par>
                                <p:cTn id="30" presetID="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12.2 Représentation de l'adresse IPv6</a:t>
            </a:r>
          </a:p>
        </p:txBody>
      </p:sp>
    </p:spTree>
    <p:custDataLst>
      <p:tags r:id="rId1"/>
    </p:custDataLst>
    <p:extLst>
      <p:ext uri="{BB962C8B-B14F-4D97-AF65-F5344CB8AC3E}">
        <p14:creationId xmlns:p14="http://schemas.microsoft.com/office/powerpoint/2010/main" val="1725445106"/>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教育3_01.png"/>
          <p:cNvPicPr>
            <a:picLocks noGrp="1" noChangeAspect="1"/>
          </p:cNvPicPr>
          <p:nvPr>
            <p:ph type="pic" sz="quarter" idx="10"/>
          </p:nvPr>
        </p:nvPicPr>
        <p:blipFill>
          <a:blip r:embed="rId3"/>
          <a:srcRect t="30305" b="30305"/>
          <a:stretch>
            <a:fillRect/>
          </a:stretch>
        </p:blipFill>
        <p:spPr>
          <a:xfrm>
            <a:off x="1" y="95495"/>
            <a:ext cx="9144001" cy="712327"/>
          </a:xfrm>
        </p:spPr>
      </p:pic>
      <p:sp>
        <p:nvSpPr>
          <p:cNvPr id="10" name="内容占位符 4"/>
          <p:cNvSpPr txBox="1">
            <a:spLocks/>
          </p:cNvSpPr>
          <p:nvPr/>
        </p:nvSpPr>
        <p:spPr>
          <a:xfrm>
            <a:off x="151378" y="95495"/>
            <a:ext cx="9193197" cy="5023355"/>
          </a:xfrm>
          <a:prstGeom prst="rect">
            <a:avLst/>
          </a:prstGeom>
        </p:spPr>
        <p:txBody>
          <a:bodyPr vert="horz" wrap="square" lIns="96765" tIns="48383" rIns="96765" bIns="48383" rtlCol="0">
            <a:spAutoFit/>
          </a:bodyPr>
          <a:lstStyle/>
          <a:p>
            <a:pPr marL="302381" indent="-302381">
              <a:buFont typeface="Wingdings" pitchFamily="2" charset="2"/>
              <a:buChar char="v"/>
            </a:pPr>
            <a:r>
              <a:rPr lang="fr-FR" sz="1693" dirty="0"/>
              <a:t>Avec IPv6, les adresses sont représentées sur 128 bits. </a:t>
            </a:r>
          </a:p>
          <a:p>
            <a:r>
              <a:rPr lang="fr-FR" sz="1693" dirty="0"/>
              <a:t>      on utilise cette notation :</a:t>
            </a:r>
          </a:p>
          <a:p>
            <a:pPr marL="1330475" lvl="2" indent="-362857">
              <a:buFont typeface="+mj-lt"/>
              <a:buAutoNum type="arabicPeriod"/>
            </a:pPr>
            <a:r>
              <a:rPr lang="fr-FR" sz="1693" dirty="0"/>
              <a:t> 8 bloc de 16 </a:t>
            </a:r>
            <a:r>
              <a:rPr lang="fr-FR" sz="1693" dirty="0" smtClean="0"/>
              <a:t>bits ou/ 8 bloc de 4 </a:t>
            </a:r>
            <a:r>
              <a:rPr lang="fr-FR" sz="1693" dirty="0" err="1" smtClean="0"/>
              <a:t>hexe</a:t>
            </a:r>
            <a:r>
              <a:rPr lang="fr-FR" sz="1693" dirty="0" smtClean="0"/>
              <a:t>.</a:t>
            </a:r>
            <a:endParaRPr lang="fr-FR" sz="1693" dirty="0"/>
          </a:p>
          <a:p>
            <a:pPr marL="1330475" lvl="2" indent="-362857">
              <a:buFont typeface="+mj-lt"/>
              <a:buAutoNum type="arabicPeriod"/>
            </a:pPr>
            <a:r>
              <a:rPr lang="fr-FR" sz="1693" dirty="0"/>
              <a:t>Les blocs sont séparés par « : </a:t>
            </a:r>
            <a:r>
              <a:rPr lang="fr-FR" sz="1693" dirty="0" smtClean="0"/>
              <a:t>».</a:t>
            </a:r>
          </a:p>
          <a:p>
            <a:pPr marL="1330475" lvl="2" indent="-362857">
              <a:buFont typeface="+mj-lt"/>
              <a:buAutoNum type="arabicPeriod"/>
            </a:pPr>
            <a:r>
              <a:rPr lang="fr-FR" dirty="0" smtClean="0"/>
              <a:t>«</a:t>
            </a:r>
            <a:r>
              <a:rPr lang="fr-FR" dirty="0" err="1"/>
              <a:t>hextet</a:t>
            </a:r>
            <a:r>
              <a:rPr lang="fr-FR" dirty="0"/>
              <a:t>» </a:t>
            </a:r>
            <a:r>
              <a:rPr lang="fr-FR" dirty="0" smtClean="0"/>
              <a:t>désigne </a:t>
            </a:r>
            <a:r>
              <a:rPr lang="fr-FR" dirty="0"/>
              <a:t>un segment de 16 bits ou de quatre valeurs hexadécimales.</a:t>
            </a:r>
          </a:p>
          <a:p>
            <a:pPr marL="1330475" lvl="2" indent="-362857">
              <a:buFont typeface="+mj-lt"/>
              <a:buAutoNum type="arabicPeriod"/>
            </a:pPr>
            <a:r>
              <a:rPr lang="fr-FR" sz="1693" dirty="0" smtClean="0"/>
              <a:t>Les </a:t>
            </a:r>
            <a:r>
              <a:rPr lang="fr-FR" sz="1693" dirty="0"/>
              <a:t>valeurs de chaque bloc  en hexadécimal (entre </a:t>
            </a:r>
            <a:r>
              <a:rPr lang="fr-FR" sz="1693" dirty="0" smtClean="0"/>
              <a:t>0000</a:t>
            </a:r>
            <a:r>
              <a:rPr lang="fr-FR" sz="1693" dirty="0"/>
              <a:t> et </a:t>
            </a:r>
            <a:r>
              <a:rPr lang="fr-FR" sz="1693" dirty="0" err="1"/>
              <a:t>ffff</a:t>
            </a:r>
            <a:r>
              <a:rPr lang="fr-FR" sz="1693" dirty="0" smtClean="0"/>
              <a:t>).</a:t>
            </a:r>
          </a:p>
          <a:p>
            <a:pPr marL="1330475" lvl="2" indent="-362857">
              <a:buFont typeface="+mj-lt"/>
              <a:buAutoNum type="arabicPeriod"/>
            </a:pPr>
            <a:r>
              <a:rPr lang="fr-FR" sz="1693" dirty="0" smtClean="0"/>
              <a:t>Les zéros de gauche peuvent être supprimés  </a:t>
            </a:r>
            <a:r>
              <a:rPr lang="fr-FR" sz="1600" b="1" dirty="0" smtClean="0"/>
              <a:t>Exemples:</a:t>
            </a:r>
          </a:p>
          <a:p>
            <a:pPr marL="967618" lvl="2"/>
            <a:r>
              <a:rPr lang="fr-FR" sz="1600" b="1" dirty="0"/>
              <a:t>	</a:t>
            </a:r>
            <a:r>
              <a:rPr lang="fr-FR" sz="1600" b="1" dirty="0" smtClean="0"/>
              <a:t>		</a:t>
            </a:r>
            <a:r>
              <a:rPr lang="fr-FR" sz="1600" dirty="0" smtClean="0"/>
              <a:t>01ab </a:t>
            </a:r>
            <a:r>
              <a:rPr lang="fr-FR" sz="1600" dirty="0"/>
              <a:t>est équivalent à </a:t>
            </a:r>
            <a:r>
              <a:rPr lang="fr-FR" sz="1600" dirty="0" smtClean="0"/>
              <a:t>1AB</a:t>
            </a:r>
          </a:p>
          <a:p>
            <a:pPr marL="967618" lvl="2"/>
            <a:r>
              <a:rPr lang="fr-FR" sz="1600" dirty="0"/>
              <a:t>	</a:t>
            </a:r>
            <a:r>
              <a:rPr lang="fr-FR" sz="1600" dirty="0" smtClean="0"/>
              <a:t>		09f0 </a:t>
            </a:r>
            <a:r>
              <a:rPr lang="fr-FR" sz="1600" dirty="0"/>
              <a:t>peut être représenté comme 9f0</a:t>
            </a:r>
          </a:p>
          <a:p>
            <a:r>
              <a:rPr lang="fr-FR" sz="1600" dirty="0" smtClean="0"/>
              <a:t>					00ab </a:t>
            </a:r>
            <a:r>
              <a:rPr lang="fr-FR" sz="1600" dirty="0"/>
              <a:t>est équivalent à </a:t>
            </a:r>
            <a:r>
              <a:rPr lang="fr-FR" sz="1600" dirty="0" smtClean="0"/>
              <a:t>ab</a:t>
            </a:r>
          </a:p>
          <a:p>
            <a:r>
              <a:rPr lang="fr-FR" sz="1600" dirty="0" smtClean="0"/>
              <a:t>		</a:t>
            </a:r>
            <a:r>
              <a:rPr lang="fr-FR" sz="1600" b="1" dirty="0" smtClean="0">
                <a:solidFill>
                  <a:srgbClr val="FF0000"/>
                </a:solidFill>
              </a:rPr>
              <a:t>Cette </a:t>
            </a:r>
            <a:r>
              <a:rPr lang="fr-FR" sz="1600" b="1" dirty="0">
                <a:solidFill>
                  <a:srgbClr val="FF0000"/>
                </a:solidFill>
              </a:rPr>
              <a:t>règle s'applique uniquement aux 0 de tête et NON aux 0 de queue</a:t>
            </a:r>
          </a:p>
          <a:p>
            <a:pPr marL="1330475" lvl="2" indent="-362857">
              <a:buFont typeface="+mj-lt"/>
              <a:buAutoNum type="arabicPeriod"/>
            </a:pPr>
            <a:r>
              <a:rPr lang="fr-FR" sz="1693" dirty="0" smtClean="0"/>
              <a:t>deux </a:t>
            </a:r>
            <a:r>
              <a:rPr lang="fr-FR" sz="1693" dirty="0"/>
              <a:t>champs successifs de zéros peuvent être représentés par le signe « : : »</a:t>
            </a:r>
          </a:p>
          <a:p>
            <a:pPr lvl="2"/>
            <a:r>
              <a:rPr lang="fr-FR" sz="1693" b="1" dirty="0" smtClean="0">
                <a:solidFill>
                  <a:srgbClr val="FF0000"/>
                </a:solidFill>
              </a:rPr>
              <a:t>Ceci </a:t>
            </a:r>
            <a:r>
              <a:rPr lang="fr-FR" sz="1693" b="1" dirty="0">
                <a:solidFill>
                  <a:srgbClr val="FF0000"/>
                </a:solidFill>
              </a:rPr>
              <a:t>n'est possible qu'une fois par adresse pour lever les ambiguïtés.</a:t>
            </a:r>
          </a:p>
          <a:p>
            <a:pPr marL="87354" lvl="2"/>
            <a:r>
              <a:rPr lang="fr-FR" sz="1693" dirty="0"/>
              <a:t>Exemple</a:t>
            </a:r>
          </a:p>
          <a:p>
            <a:pPr marL="300701" lvl="2" indent="-300701"/>
            <a:r>
              <a:rPr lang="fr-FR" sz="1693" dirty="0"/>
              <a:t>			2002:8ac3:802d:0000:0000:0000:0000:0001       </a:t>
            </a:r>
          </a:p>
          <a:p>
            <a:pPr marL="300701" lvl="2" indent="-300701"/>
            <a:r>
              <a:rPr lang="fr-FR" sz="1693" dirty="0"/>
              <a:t>			2002:8ac3:802d:0:0:0:0:1        </a:t>
            </a:r>
          </a:p>
          <a:p>
            <a:pPr marL="300701" lvl="2" indent="-300701"/>
            <a:r>
              <a:rPr lang="fr-FR" sz="1693" dirty="0"/>
              <a:t>  			2002:8ac3:802d::</a:t>
            </a:r>
            <a:r>
              <a:rPr lang="fr-FR" sz="1693" dirty="0" smtClean="0"/>
              <a:t>1</a:t>
            </a:r>
            <a:endParaRPr lang="fr-FR" sz="1693" dirty="0"/>
          </a:p>
          <a:p>
            <a:r>
              <a:rPr lang="fr-FR" sz="1693" b="1" dirty="0"/>
              <a:t>L'adresse </a:t>
            </a:r>
            <a:r>
              <a:rPr lang="fr-FR" sz="1693" b="1" i="1" dirty="0"/>
              <a:t>locale</a:t>
            </a:r>
            <a:r>
              <a:rPr lang="fr-FR" sz="1693" dirty="0"/>
              <a:t>, composée de 127 bits nuls, suivi du dernier bit à 1, peut s'écrire « ::1 ». </a:t>
            </a:r>
          </a:p>
        </p:txBody>
      </p:sp>
    </p:spTree>
    <p:extLst>
      <p:ext uri="{BB962C8B-B14F-4D97-AF65-F5344CB8AC3E}">
        <p14:creationId xmlns:p14="http://schemas.microsoft.com/office/powerpoint/2010/main" val="196579243"/>
      </p:ext>
    </p:extLst>
  </p:cSld>
  <p:clrMapOvr>
    <a:masterClrMapping/>
  </p:clrMapOvr>
  <p:transition>
    <p:pull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IPv6</a:t>
            </a:r>
            <a:r>
              <a:rPr lang="en-US" dirty="0"/>
              <a:t/>
            </a:r>
            <a:br>
              <a:rPr lang="en-US" dirty="0"/>
            </a:br>
            <a:r>
              <a:rPr lang="fr-FR" sz="2400"/>
              <a:t>Longueur du préfixe IPv6</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1312365"/>
          </a:xfrm>
        </p:spPr>
        <p:txBody>
          <a:bodyPr/>
          <a:lstStyle/>
          <a:p>
            <a:pPr marL="0" indent="0" algn="l" defTabSz="684213" rtl="0" fontAlgn="base">
              <a:spcBef>
                <a:spcPts val="600"/>
              </a:spcBef>
              <a:spcAft>
                <a:spcPts val="600"/>
              </a:spcAft>
              <a:buClr>
                <a:schemeClr val="tx2"/>
              </a:buClr>
              <a:buSzPct val="90000"/>
            </a:pPr>
            <a:r>
              <a:rPr lang="fr-FR" sz="1600">
                <a:solidFill>
                  <a:schemeClr val="tx1"/>
                </a:solidFill>
              </a:rPr>
              <a:t>La longueur du préfixe IPv6 est utilisée pour indiquer la partie réseau de l'adresse IPv6:</a:t>
            </a:r>
          </a:p>
          <a:p>
            <a:pPr marL="0" indent="0" algn="l" defTabSz="684213" rtl="0" fontAlgn="base">
              <a:spcBef>
                <a:spcPts val="600"/>
              </a:spcBef>
              <a:spcAft>
                <a:spcPts val="600"/>
              </a:spcAft>
              <a:buClr>
                <a:schemeClr val="tx2"/>
              </a:buClr>
              <a:buSzPct val="90000"/>
            </a:pPr>
            <a:r>
              <a:rPr lang="fr-FR" sz="1600">
                <a:solidFill>
                  <a:schemeClr val="tx1"/>
                </a:solidFill>
              </a:rPr>
              <a:t>La longueur de préfixe peut être comprise entre 0 et 128. La longueur du préfixe IPv6 recommandée pour les réseaux locaux et la plupart des autres types de réseaux est /64.</a:t>
            </a:r>
          </a:p>
          <a:p>
            <a:pPr marL="489010" lvl="2" indent="-342900">
              <a:buFont typeface="Arial" panose="020B0604020202020204" pitchFamily="34" charset="0"/>
              <a:buChar char="•"/>
            </a:pPr>
            <a:endParaRPr lang="en-US" sz="200" dirty="0"/>
          </a:p>
          <a:p>
            <a:pPr marL="342900" indent="-342900" algn="l">
              <a:buFont typeface="Arial" panose="020B0604020202020204" pitchFamily="34" charset="0"/>
              <a:buChar char="•"/>
            </a:pPr>
            <a:endParaRPr lang="en-US" sz="1600" dirty="0">
              <a:solidFill>
                <a:schemeClr val="tx1"/>
              </a:solidFill>
            </a:endParaRPr>
          </a:p>
          <a:p>
            <a:pPr marL="0" indent="0" algn="l"/>
            <a:endParaRPr lang="en-US" sz="1600" dirty="0">
              <a:solidFill>
                <a:schemeClr val="tx1"/>
              </a:solidFill>
            </a:endParaRPr>
          </a:p>
          <a:p>
            <a:pPr marL="342900" indent="-342900" algn="l">
              <a:buFont typeface="Arial" panose="020B0604020202020204" pitchFamily="34" charset="0"/>
              <a:buChar char="•"/>
            </a:pPr>
            <a:endParaRPr lang="en-US" sz="1600" dirty="0">
              <a:solidFill>
                <a:schemeClr val="tx1"/>
              </a:solidFill>
            </a:endParaRPr>
          </a:p>
        </p:txBody>
      </p:sp>
      <p:pic>
        <p:nvPicPr>
          <p:cNvPr id="2" name="Picture 1">
            <a:extLst>
              <a:ext uri="{FF2B5EF4-FFF2-40B4-BE49-F238E27FC236}">
                <a16:creationId xmlns:a16="http://schemas.microsoft.com/office/drawing/2014/main" id="{38711CFE-EFE8-4AEF-8D4D-DB7AA12D84C7}"/>
              </a:ext>
            </a:extLst>
          </p:cNvPr>
          <p:cNvPicPr>
            <a:picLocks noChangeAspect="1"/>
          </p:cNvPicPr>
          <p:nvPr/>
        </p:nvPicPr>
        <p:blipFill>
          <a:blip r:embed="rId3"/>
          <a:stretch>
            <a:fillRect/>
          </a:stretch>
        </p:blipFill>
        <p:spPr>
          <a:xfrm>
            <a:off x="1937923" y="2190466"/>
            <a:ext cx="4469641" cy="1727696"/>
          </a:xfrm>
          <a:prstGeom prst="rect">
            <a:avLst/>
          </a:prstGeom>
        </p:spPr>
      </p:pic>
      <p:sp>
        <p:nvSpPr>
          <p:cNvPr id="4" name="TextBox 3">
            <a:extLst>
              <a:ext uri="{FF2B5EF4-FFF2-40B4-BE49-F238E27FC236}">
                <a16:creationId xmlns:a16="http://schemas.microsoft.com/office/drawing/2014/main" id="{C051A667-EF42-442E-A708-9DFBA630D846}"/>
              </a:ext>
            </a:extLst>
          </p:cNvPr>
          <p:cNvSpPr txBox="1"/>
          <p:nvPr/>
        </p:nvSpPr>
        <p:spPr>
          <a:xfrm>
            <a:off x="431799" y="3952755"/>
            <a:ext cx="7990305" cy="738664"/>
          </a:xfrm>
          <a:prstGeom prst="rect">
            <a:avLst/>
          </a:prstGeom>
          <a:noFill/>
        </p:spPr>
        <p:txBody>
          <a:bodyPr wrap="square" rtlCol="0">
            <a:spAutoFit/>
          </a:bodyPr>
          <a:lstStyle/>
          <a:p>
            <a:pPr rtl="0"/>
            <a:r>
              <a:rPr lang="fr-FR" sz="1400" b="1"/>
              <a:t>Remarque</a:t>
            </a:r>
            <a:r>
              <a:rPr lang="fr-FR" sz="1400"/>
              <a:t>: Il est fortement recommandé d'utiliser un ID d'interface 64 bits pour la plupart des réseaux. En effet, la configuration automatique d'adresse sans état (SLAAC) utilise 64 bits pour l'ID d'interface. Il facilite également la création et la gestion des sous-réseaux</a:t>
            </a:r>
            <a:r>
              <a:rPr lang="fr-FR" sz="1200"/>
              <a:t>. </a:t>
            </a:r>
          </a:p>
        </p:txBody>
      </p:sp>
    </p:spTree>
    <p:extLst>
      <p:ext uri="{BB962C8B-B14F-4D97-AF65-F5344CB8AC3E}">
        <p14:creationId xmlns:p14="http://schemas.microsoft.com/office/powerpoint/2010/main" val="50144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教育3_01.png"/>
          <p:cNvPicPr>
            <a:picLocks noGrp="1" noChangeAspect="1"/>
          </p:cNvPicPr>
          <p:nvPr>
            <p:ph type="pic" sz="quarter" idx="10"/>
          </p:nvPr>
        </p:nvPicPr>
        <p:blipFill>
          <a:blip r:embed="rId3"/>
          <a:srcRect t="30305" b="30305"/>
          <a:stretch>
            <a:fillRect/>
          </a:stretch>
        </p:blipFill>
        <p:spPr/>
      </p:pic>
      <p:sp>
        <p:nvSpPr>
          <p:cNvPr id="11" name="Rectangle 10"/>
          <p:cNvSpPr/>
          <p:nvPr/>
        </p:nvSpPr>
        <p:spPr>
          <a:xfrm>
            <a:off x="316474" y="209498"/>
            <a:ext cx="5716117" cy="678647"/>
          </a:xfrm>
          <a:prstGeom prst="rect">
            <a:avLst/>
          </a:prstGeom>
        </p:spPr>
        <p:txBody>
          <a:bodyPr wrap="none">
            <a:spAutoFit/>
          </a:bodyPr>
          <a:lstStyle/>
          <a:p>
            <a:r>
              <a:rPr lang="fr-FR" sz="3810" b="1" i="1" dirty="0">
                <a:solidFill>
                  <a:schemeClr val="bg1"/>
                </a:solidFill>
              </a:rPr>
              <a:t>Types d’adressage IPv6</a:t>
            </a:r>
            <a:endParaRPr lang="fr-FR" sz="1693" b="1" i="1" dirty="0">
              <a:solidFill>
                <a:schemeClr val="bg1"/>
              </a:solidFill>
            </a:endParaRPr>
          </a:p>
        </p:txBody>
      </p:sp>
      <p:pic>
        <p:nvPicPr>
          <p:cNvPr id="1026" name="Picture 2" descr="L'illustration représente les trois parties d'une adresse IPv6, lesquelles sont décrites dans le texte qui su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535" y="1657329"/>
            <a:ext cx="5105517" cy="23622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299" y="1123918"/>
            <a:ext cx="8839402" cy="3235053"/>
          </a:xfrm>
          <a:prstGeom prst="rect">
            <a:avLst/>
          </a:prstGeom>
        </p:spPr>
        <p:txBody>
          <a:bodyPr wrap="square">
            <a:spAutoFit/>
          </a:bodyPr>
          <a:lstStyle/>
          <a:p>
            <a:pPr marL="362857" lvl="2" indent="-362857">
              <a:buFont typeface="+mj-lt"/>
              <a:buAutoNum type="arabicPeriod"/>
            </a:pPr>
            <a:r>
              <a:rPr lang="fr-FR" sz="1693" b="1" dirty="0">
                <a:solidFill>
                  <a:schemeClr val="accent6">
                    <a:lumMod val="75000"/>
                  </a:schemeClr>
                </a:solidFill>
              </a:rPr>
              <a:t>Format de base</a:t>
            </a:r>
          </a:p>
          <a:p>
            <a:pPr marL="0" lvl="2"/>
            <a:endParaRPr lang="fr-FR" sz="1693" dirty="0"/>
          </a:p>
          <a:p>
            <a:pPr marL="0" lvl="2"/>
            <a:endParaRPr lang="fr-FR" sz="1693" dirty="0"/>
          </a:p>
          <a:p>
            <a:pPr marL="0" lvl="2"/>
            <a:endParaRPr lang="fr-FR" sz="1693" dirty="0"/>
          </a:p>
          <a:p>
            <a:pPr marL="0" lvl="2"/>
            <a:endParaRPr lang="fr-FR" sz="1693" dirty="0"/>
          </a:p>
          <a:p>
            <a:pPr marL="0" lvl="2"/>
            <a:endParaRPr lang="fr-FR" sz="1693" dirty="0"/>
          </a:p>
          <a:p>
            <a:pPr marL="0" lvl="2"/>
            <a:endParaRPr lang="fr-FR" sz="1693" dirty="0"/>
          </a:p>
          <a:p>
            <a:pPr marL="0" lvl="2"/>
            <a:endParaRPr lang="fr-FR" sz="1693" dirty="0"/>
          </a:p>
          <a:p>
            <a:pPr marL="0" lvl="2"/>
            <a:endParaRPr lang="fr-FR" sz="1693" dirty="0"/>
          </a:p>
          <a:p>
            <a:pPr marL="0" lvl="2"/>
            <a:endParaRPr lang="fr-FR" sz="1693" dirty="0"/>
          </a:p>
          <a:p>
            <a:r>
              <a:rPr lang="fr-FR" sz="1693" dirty="0"/>
              <a:t> </a:t>
            </a:r>
          </a:p>
          <a:p>
            <a:pPr marL="0" lvl="2"/>
            <a:endParaRPr lang="fr-FR" dirty="0"/>
          </a:p>
        </p:txBody>
      </p:sp>
    </p:spTree>
    <p:extLst>
      <p:ext uri="{BB962C8B-B14F-4D97-AF65-F5344CB8AC3E}">
        <p14:creationId xmlns:p14="http://schemas.microsoft.com/office/powerpoint/2010/main" val="2102826765"/>
      </p:ext>
    </p:extLst>
  </p:cSld>
  <p:clrMapOvr>
    <a:masterClrMapping/>
  </p:clrMapOvr>
  <p:transition>
    <p:pull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12.3 Types d'adresses IPv6</a:t>
            </a:r>
          </a:p>
        </p:txBody>
      </p:sp>
    </p:spTree>
    <p:custDataLst>
      <p:tags r:id="rId1"/>
    </p:custDataLst>
    <p:extLst>
      <p:ext uri="{BB962C8B-B14F-4D97-AF65-F5344CB8AC3E}">
        <p14:creationId xmlns:p14="http://schemas.microsoft.com/office/powerpoint/2010/main" val="2731728977"/>
      </p:ext>
    </p:extLst>
  </p:cSld>
  <p:clrMapOvr>
    <a:masterClrMapping/>
  </p:clrMapOvr>
  <p:transition spd="slow">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IPv6</a:t>
            </a:r>
            <a:r>
              <a:rPr lang="en-US" dirty="0"/>
              <a:t/>
            </a:r>
            <a:br>
              <a:rPr lang="en-US" dirty="0"/>
            </a:br>
            <a:r>
              <a:rPr lang="fr-FR" sz="2400"/>
              <a:t>Monodiffusion, Multidiffusion, Anycast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600"/>
              </a:spcBef>
              <a:spcAft>
                <a:spcPts val="600"/>
              </a:spcAft>
              <a:buClr>
                <a:schemeClr val="tx2"/>
              </a:buClr>
              <a:buSzPct val="90000"/>
            </a:pPr>
            <a:r>
              <a:rPr lang="fr-FR" sz="1600" dirty="0">
                <a:solidFill>
                  <a:schemeClr val="tx1"/>
                </a:solidFill>
              </a:rPr>
              <a:t>Il existe trois grandes catégories d'adresses IPv6:</a:t>
            </a:r>
          </a:p>
          <a:p>
            <a:pPr marL="285750" indent="-285750" algn="l" rtl="0">
              <a:buFont typeface="Arial" panose="020B0604020202020204" pitchFamily="34" charset="0"/>
              <a:buChar char="•"/>
            </a:pPr>
            <a:r>
              <a:rPr lang="fr-FR" sz="1600" b="1" dirty="0">
                <a:solidFill>
                  <a:schemeClr val="tx1"/>
                </a:solidFill>
              </a:rPr>
              <a:t>Monodiffusion</a:t>
            </a:r>
            <a:r>
              <a:rPr lang="fr-FR" sz="1600" dirty="0">
                <a:solidFill>
                  <a:schemeClr val="tx1"/>
                </a:solidFill>
              </a:rPr>
              <a:t> - La monodiffusion identifie de manière unique une interface sur un appareil compatible IPv6.</a:t>
            </a:r>
          </a:p>
          <a:p>
            <a:pPr marL="285750" indent="-285750" algn="l" rtl="0">
              <a:buFont typeface="Arial" panose="020B0604020202020204" pitchFamily="34" charset="0"/>
              <a:buChar char="•"/>
            </a:pPr>
            <a:r>
              <a:rPr lang="fr-FR" sz="1600" b="1" dirty="0">
                <a:solidFill>
                  <a:schemeClr val="tx1"/>
                </a:solidFill>
              </a:rPr>
              <a:t>Multidiffusion</a:t>
            </a:r>
            <a:r>
              <a:rPr lang="fr-FR" sz="1600" dirty="0">
                <a:solidFill>
                  <a:schemeClr val="tx1"/>
                </a:solidFill>
              </a:rPr>
              <a:t> - La multidiffusion est utilisée pour envoyer un seul paquet IPv6 vers plusieurs destinations.</a:t>
            </a:r>
          </a:p>
          <a:p>
            <a:pPr marL="0" lvl="1">
              <a:lnSpc>
                <a:spcPct val="90000"/>
              </a:lnSpc>
              <a:spcBef>
                <a:spcPct val="20000"/>
              </a:spcBef>
              <a:defRPr/>
            </a:pPr>
            <a:r>
              <a:rPr lang="fr-FR" sz="1600" b="1" dirty="0" err="1">
                <a:solidFill>
                  <a:schemeClr val="tx1"/>
                </a:solidFill>
              </a:rPr>
              <a:t>Anycast</a:t>
            </a:r>
            <a:r>
              <a:rPr lang="fr-FR" sz="1600" dirty="0">
                <a:solidFill>
                  <a:schemeClr val="tx1"/>
                </a:solidFill>
              </a:rPr>
              <a:t> - Il s'agit de toute adresse unicast IPv6 qui peut être attribuée à plusieurs appareils. Un paquet envoyé à une adresse </a:t>
            </a:r>
            <a:r>
              <a:rPr lang="fr-FR" sz="1600" dirty="0" err="1">
                <a:solidFill>
                  <a:schemeClr val="tx1"/>
                </a:solidFill>
              </a:rPr>
              <a:t>anycast</a:t>
            </a:r>
            <a:r>
              <a:rPr lang="fr-FR" sz="1600" dirty="0">
                <a:solidFill>
                  <a:schemeClr val="tx1"/>
                </a:solidFill>
              </a:rPr>
              <a:t> est acheminé vers le périphérique le plus proche ayant cette adresse</a:t>
            </a:r>
            <a:r>
              <a:rPr lang="fr-FR" sz="1600" dirty="0" smtClean="0">
                <a:solidFill>
                  <a:schemeClr val="tx1"/>
                </a:solidFill>
              </a:rPr>
              <a:t>. </a:t>
            </a:r>
            <a:r>
              <a:rPr lang="fr-FR" sz="1600" b="1" dirty="0" smtClean="0">
                <a:solidFill>
                  <a:srgbClr val="FF0000"/>
                </a:solidFill>
              </a:rPr>
              <a:t>« </a:t>
            </a:r>
            <a:r>
              <a:rPr lang="fr-FR" sz="1600" b="1" dirty="0">
                <a:solidFill>
                  <a:srgbClr val="FF0000"/>
                </a:solidFill>
              </a:rPr>
              <a:t>Les paquets envoyés à l'adresse </a:t>
            </a:r>
            <a:r>
              <a:rPr lang="fr-FR" sz="1600" b="1" dirty="0" err="1">
                <a:solidFill>
                  <a:srgbClr val="FF0000"/>
                </a:solidFill>
              </a:rPr>
              <a:t>anycast</a:t>
            </a:r>
            <a:r>
              <a:rPr lang="fr-FR" sz="1600" b="1" dirty="0">
                <a:solidFill>
                  <a:srgbClr val="FF0000"/>
                </a:solidFill>
              </a:rPr>
              <a:t> vont au nœud membre du groupe </a:t>
            </a:r>
            <a:r>
              <a:rPr lang="fr-FR" sz="1600" b="1" dirty="0" err="1">
                <a:solidFill>
                  <a:srgbClr val="FF0000"/>
                </a:solidFill>
              </a:rPr>
              <a:t>anycast</a:t>
            </a:r>
            <a:r>
              <a:rPr lang="fr-FR" sz="1600" b="1" dirty="0">
                <a:solidFill>
                  <a:srgbClr val="FF0000"/>
                </a:solidFill>
              </a:rPr>
              <a:t> le plus proche de l'expéditeur</a:t>
            </a:r>
            <a:r>
              <a:rPr lang="fr-FR" sz="1600" b="1" dirty="0" smtClean="0">
                <a:solidFill>
                  <a:srgbClr val="FF0000"/>
                </a:solidFill>
              </a:rPr>
              <a:t>.</a:t>
            </a:r>
            <a:r>
              <a:rPr lang="en-US" sz="1600" b="1" dirty="0" smtClean="0">
                <a:solidFill>
                  <a:srgbClr val="FF0000"/>
                </a:solidFill>
                <a:ea typeface="宋体" charset="-122"/>
              </a:rPr>
              <a:t>”</a:t>
            </a:r>
            <a:endParaRPr lang="fr-FR" sz="1600" b="1" dirty="0">
              <a:solidFill>
                <a:srgbClr val="FF0000"/>
              </a:solidFill>
            </a:endParaRPr>
          </a:p>
          <a:p>
            <a:pPr marL="285750" indent="-285750" algn="l">
              <a:buFont typeface="Arial" panose="020B0604020202020204" pitchFamily="34" charset="0"/>
              <a:buChar char="•"/>
            </a:pPr>
            <a:endParaRPr lang="en-US" sz="1600" dirty="0">
              <a:solidFill>
                <a:schemeClr val="tx1"/>
              </a:solidFill>
            </a:endParaRPr>
          </a:p>
          <a:p>
            <a:pPr marL="0" indent="0" algn="l" rtl="0"/>
            <a:r>
              <a:rPr lang="fr-FR" sz="1600" b="1" dirty="0">
                <a:solidFill>
                  <a:schemeClr val="tx1"/>
                </a:solidFill>
              </a:rPr>
              <a:t>Remarque</a:t>
            </a:r>
            <a:r>
              <a:rPr lang="fr-FR" sz="1600" dirty="0">
                <a:solidFill>
                  <a:schemeClr val="tx1"/>
                </a:solidFill>
              </a:rPr>
              <a:t>: Contrairement à IPv4, IPv6 n'a pas d'adresse de diffusion. Cependant, il existe une adresse de multidiffusion destinée à tous les nœuds IPv6 et qui offre globalement les mêmes résultats.</a:t>
            </a:r>
          </a:p>
          <a:p>
            <a:pPr marL="489010" lvl="2" indent="-342900">
              <a:buFont typeface="Arial" panose="020B0604020202020204" pitchFamily="34" charset="0"/>
              <a:buChar char="•"/>
            </a:pPr>
            <a:endParaRPr lang="en-US" sz="200" dirty="0"/>
          </a:p>
          <a:p>
            <a:pPr marL="342900" indent="-342900" algn="l">
              <a:buFont typeface="Arial" panose="020B0604020202020204" pitchFamily="34" charset="0"/>
              <a:buChar char="•"/>
            </a:pPr>
            <a:endParaRPr lang="en-US" sz="1600" dirty="0">
              <a:solidFill>
                <a:schemeClr val="tx1"/>
              </a:solidFill>
            </a:endParaRPr>
          </a:p>
          <a:p>
            <a:pPr marL="0" indent="0" algn="l"/>
            <a:endParaRPr lang="en-US" sz="1600" dirty="0">
              <a:solidFill>
                <a:schemeClr val="tx1"/>
              </a:solidFill>
            </a:endParaRPr>
          </a:p>
          <a:p>
            <a:pPr marL="342900" indent="-342900" algn="l">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31819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教育3_01.png"/>
          <p:cNvPicPr>
            <a:picLocks noGrp="1" noChangeAspect="1"/>
          </p:cNvPicPr>
          <p:nvPr>
            <p:ph type="pic" sz="quarter" idx="10"/>
          </p:nvPr>
        </p:nvPicPr>
        <p:blipFill>
          <a:blip r:embed="rId3"/>
          <a:srcRect t="30305" b="30305"/>
          <a:stretch>
            <a:fillRect/>
          </a:stretch>
        </p:blipFill>
        <p:spPr/>
      </p:pic>
      <p:sp>
        <p:nvSpPr>
          <p:cNvPr id="10" name="内容占位符 4"/>
          <p:cNvSpPr txBox="1">
            <a:spLocks/>
          </p:cNvSpPr>
          <p:nvPr/>
        </p:nvSpPr>
        <p:spPr>
          <a:xfrm>
            <a:off x="0" y="0"/>
            <a:ext cx="6828503" cy="5360690"/>
          </a:xfrm>
          <a:prstGeom prst="rect">
            <a:avLst/>
          </a:prstGeom>
        </p:spPr>
        <p:txBody>
          <a:bodyPr vert="horz" wrap="square" lIns="96765" tIns="48383" rIns="96765" bIns="48383" rtlCol="0">
            <a:spAutoFit/>
          </a:bodyPr>
          <a:lstStyle/>
          <a:p>
            <a:pPr algn="ctr"/>
            <a:r>
              <a:rPr lang="fr-FR" b="1" dirty="0">
                <a:solidFill>
                  <a:schemeClr val="accent6">
                    <a:lumMod val="75000"/>
                  </a:schemeClr>
                </a:solidFill>
              </a:rPr>
              <a:t>Adresses </a:t>
            </a:r>
            <a:r>
              <a:rPr lang="fr-FR" b="1" dirty="0" smtClean="0">
                <a:solidFill>
                  <a:schemeClr val="accent6">
                    <a:lumMod val="75000"/>
                  </a:schemeClr>
                </a:solidFill>
              </a:rPr>
              <a:t>unicast</a:t>
            </a:r>
          </a:p>
          <a:p>
            <a:pPr algn="ctr"/>
            <a:endParaRPr lang="fr-FR" b="1" dirty="0">
              <a:solidFill>
                <a:schemeClr val="accent6">
                  <a:lumMod val="75000"/>
                </a:schemeClr>
              </a:solidFill>
            </a:endParaRPr>
          </a:p>
          <a:p>
            <a:r>
              <a:rPr lang="fr-FR" dirty="0"/>
              <a:t>IPv6 inclut trois assignations différentes d'adresses unicast :</a:t>
            </a:r>
          </a:p>
          <a:p>
            <a:r>
              <a:rPr lang="fr-FR" b="1" dirty="0">
                <a:solidFill>
                  <a:srgbClr val="00B0F0"/>
                </a:solidFill>
              </a:rPr>
              <a:t>globale</a:t>
            </a:r>
          </a:p>
          <a:p>
            <a:pPr marL="1269999" lvl="2" indent="-302381">
              <a:buFont typeface="Arial" pitchFamily="34" charset="0"/>
              <a:buChar char="•"/>
            </a:pPr>
            <a:r>
              <a:rPr lang="fr-FR" dirty="0"/>
              <a:t>2000::/3</a:t>
            </a:r>
          </a:p>
          <a:p>
            <a:pPr marL="1269999" lvl="2" indent="-302381">
              <a:buFont typeface="Arial" pitchFamily="34" charset="0"/>
              <a:buChar char="•"/>
            </a:pPr>
            <a:r>
              <a:rPr lang="fr-FR" dirty="0"/>
              <a:t>L'adresse unicast globale est unique au monde sur Internet</a:t>
            </a:r>
          </a:p>
          <a:p>
            <a:pPr marL="1269999" lvl="2" indent="-302381">
              <a:buFont typeface="Arial" pitchFamily="34" charset="0"/>
              <a:buChar char="•"/>
            </a:pPr>
            <a:r>
              <a:rPr lang="fr-FR" dirty="0"/>
              <a:t>attribuer par le FAI</a:t>
            </a:r>
          </a:p>
          <a:p>
            <a:r>
              <a:rPr lang="fr-FR" b="1" dirty="0">
                <a:solidFill>
                  <a:srgbClr val="00B0F0"/>
                </a:solidFill>
              </a:rPr>
              <a:t>lien-local</a:t>
            </a:r>
          </a:p>
          <a:p>
            <a:pPr marL="1269999" lvl="2" indent="-302381">
              <a:buFont typeface="Arial" pitchFamily="34" charset="0"/>
              <a:buChar char="•"/>
            </a:pPr>
            <a:r>
              <a:rPr lang="fr-FR" altLang="zh-CN" dirty="0">
                <a:ea typeface="宋体" charset="-122"/>
              </a:rPr>
              <a:t>FE80::/10</a:t>
            </a:r>
          </a:p>
          <a:p>
            <a:pPr marL="1269999" lvl="2" indent="-302381">
              <a:buFont typeface="Arial" pitchFamily="34" charset="0"/>
              <a:buChar char="•"/>
            </a:pPr>
            <a:r>
              <a:rPr lang="fr-FR" altLang="zh-CN" dirty="0">
                <a:ea typeface="宋体" charset="-122"/>
              </a:rPr>
              <a:t>Équivalente a l@ APIPA d’IPv4 =&gt;169.254</a:t>
            </a:r>
          </a:p>
          <a:p>
            <a:pPr marL="1269999" lvl="2" indent="-302381">
              <a:buFont typeface="Arial" pitchFamily="34" charset="0"/>
              <a:buChar char="•"/>
            </a:pPr>
            <a:r>
              <a:rPr lang="fr-FR" altLang="zh-CN" dirty="0">
                <a:ea typeface="宋体" charset="-122"/>
              </a:rPr>
              <a:t>Configurer par </a:t>
            </a:r>
            <a:r>
              <a:rPr lang="fr-FR" altLang="zh-CN" dirty="0" smtClean="0">
                <a:ea typeface="宋体" charset="-122"/>
              </a:rPr>
              <a:t>défaut</a:t>
            </a:r>
          </a:p>
          <a:p>
            <a:pPr marL="1269999" lvl="2" indent="-302381">
              <a:buFont typeface="Arial" pitchFamily="34" charset="0"/>
              <a:buChar char="•"/>
            </a:pPr>
            <a:r>
              <a:rPr lang="fr-FR" dirty="0"/>
              <a:t>utilisée pour communiquer avec d'autres appareils sur la même liaison locale. </a:t>
            </a:r>
            <a:endParaRPr lang="fr-FR" dirty="0" smtClean="0"/>
          </a:p>
          <a:p>
            <a:pPr marL="1269999" lvl="2" indent="-302381">
              <a:buFont typeface="Arial" pitchFamily="34" charset="0"/>
              <a:buChar char="•"/>
            </a:pPr>
            <a:r>
              <a:rPr lang="fr-FR" dirty="0" smtClean="0"/>
              <a:t>Les </a:t>
            </a:r>
            <a:r>
              <a:rPr lang="fr-FR" dirty="0"/>
              <a:t>LLA ne sont pas routables et se limitent à une seule liaison. </a:t>
            </a:r>
            <a:r>
              <a:rPr lang="fr-FR" b="1" dirty="0"/>
              <a:t> </a:t>
            </a:r>
          </a:p>
          <a:p>
            <a:pPr marL="1269999" lvl="2" indent="-302381">
              <a:buFont typeface="Arial" pitchFamily="34" charset="0"/>
              <a:buChar char="•"/>
            </a:pPr>
            <a:endParaRPr lang="en-US" altLang="zh-CN" dirty="0">
              <a:ea typeface="宋体" charset="-122"/>
            </a:endParaRPr>
          </a:p>
          <a:p>
            <a:endParaRPr lang="fr-FR" b="1" dirty="0"/>
          </a:p>
          <a:p>
            <a:endParaRPr lang="fr-FR" dirty="0"/>
          </a:p>
        </p:txBody>
      </p:sp>
      <p:pic>
        <p:nvPicPr>
          <p:cNvPr id="3" name="Image 2"/>
          <p:cNvPicPr>
            <a:picLocks noChangeAspect="1"/>
          </p:cNvPicPr>
          <p:nvPr/>
        </p:nvPicPr>
        <p:blipFill>
          <a:blip r:embed="rId4"/>
          <a:stretch>
            <a:fillRect/>
          </a:stretch>
        </p:blipFill>
        <p:spPr>
          <a:xfrm>
            <a:off x="7330101" y="1195881"/>
            <a:ext cx="1076325" cy="2968927"/>
          </a:xfrm>
          <a:prstGeom prst="rect">
            <a:avLst/>
          </a:prstGeom>
        </p:spPr>
      </p:pic>
    </p:spTree>
    <p:extLst>
      <p:ext uri="{BB962C8B-B14F-4D97-AF65-F5344CB8AC3E}">
        <p14:creationId xmlns:p14="http://schemas.microsoft.com/office/powerpoint/2010/main" val="2337995369"/>
      </p:ext>
    </p:extLst>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Configurer les Interfaces</a:t>
            </a:r>
            <a:r>
              <a:rPr lang="en-US" dirty="0"/>
              <a:t/>
            </a:r>
            <a:br>
              <a:rPr lang="en-US" dirty="0"/>
            </a:br>
            <a:r>
              <a:rPr lang="fr-FR" sz="2400"/>
              <a:t>Exemple de Configuration des Interfaces de Routeur (suite)</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7870825" cy="409279"/>
          </a:xfrm>
        </p:spPr>
        <p:txBody>
          <a:bodyPr/>
          <a:lstStyle/>
          <a:p>
            <a:pPr marL="0" indent="0" algn="l" rtl="0"/>
            <a:r>
              <a:rPr lang="fr-FR" dirty="0">
                <a:solidFill>
                  <a:srgbClr val="000000"/>
                </a:solidFill>
              </a:rPr>
              <a:t>Les commandes pour configurer l'interface </a:t>
            </a:r>
            <a:r>
              <a:rPr lang="fr-FR" dirty="0" smtClean="0">
                <a:solidFill>
                  <a:srgbClr val="000000"/>
                </a:solidFill>
              </a:rPr>
              <a:t>G0/0/1 </a:t>
            </a:r>
            <a:r>
              <a:rPr lang="fr-FR" dirty="0">
                <a:solidFill>
                  <a:srgbClr val="000000"/>
                </a:solidFill>
              </a:rPr>
              <a:t>sur R1 sont indiquées ici :</a:t>
            </a:r>
          </a:p>
        </p:txBody>
      </p:sp>
      <p:sp>
        <p:nvSpPr>
          <p:cNvPr id="2" name="TextBox 1">
            <a:extLst>
              <a:ext uri="{FF2B5EF4-FFF2-40B4-BE49-F238E27FC236}">
                <a16:creationId xmlns:a16="http://schemas.microsoft.com/office/drawing/2014/main" id="{59FED6C1-89E0-4375-8477-F0EBA769203F}"/>
              </a:ext>
            </a:extLst>
          </p:cNvPr>
          <p:cNvSpPr txBox="1"/>
          <p:nvPr/>
        </p:nvSpPr>
        <p:spPr>
          <a:xfrm>
            <a:off x="2823587" y="5576207"/>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93C10989-3D4F-45C9-BEEB-776028CA1969}"/>
              </a:ext>
            </a:extLst>
          </p:cNvPr>
          <p:cNvPicPr>
            <a:picLocks noChangeAspect="1"/>
          </p:cNvPicPr>
          <p:nvPr/>
        </p:nvPicPr>
        <p:blipFill>
          <a:blip r:embed="rId3"/>
          <a:stretch>
            <a:fillRect/>
          </a:stretch>
        </p:blipFill>
        <p:spPr>
          <a:xfrm>
            <a:off x="1420307" y="1761907"/>
            <a:ext cx="4998966" cy="1082893"/>
          </a:xfrm>
          <a:prstGeom prst="rect">
            <a:avLst/>
          </a:prstGeom>
        </p:spPr>
      </p:pic>
      <p:sp>
        <p:nvSpPr>
          <p:cNvPr id="13" name="TextBox 12">
            <a:extLst>
              <a:ext uri="{FF2B5EF4-FFF2-40B4-BE49-F238E27FC236}">
                <a16:creationId xmlns:a16="http://schemas.microsoft.com/office/drawing/2014/main" id="{17B97E3D-C6EF-4A93-B49A-A6755E6AE1C3}"/>
              </a:ext>
            </a:extLst>
          </p:cNvPr>
          <p:cNvSpPr txBox="1"/>
          <p:nvPr/>
        </p:nvSpPr>
        <p:spPr>
          <a:xfrm>
            <a:off x="958200" y="2930310"/>
            <a:ext cx="6903747" cy="1615827"/>
          </a:xfrm>
          <a:prstGeom prst="rect">
            <a:avLst/>
          </a:prstGeom>
          <a:solidFill>
            <a:srgbClr val="000000"/>
          </a:solidFill>
        </p:spPr>
        <p:txBody>
          <a:bodyPr wrap="square" rtlCol="0">
            <a:spAutoFit/>
          </a:bodyPr>
          <a:lstStyle/>
          <a:p>
            <a:pPr rtl="0"/>
            <a:r>
              <a:rPr lang="fr-FR" sz="900">
                <a:solidFill>
                  <a:schemeClr val="bg1"/>
                </a:solidFill>
                <a:latin typeface="Courier New" panose="02070309020205020404" pitchFamily="49" charset="0"/>
                <a:cs typeface="Courier New" panose="02070309020205020404" pitchFamily="49" charset="0"/>
              </a:rPr>
              <a:t>R1(config)# </a:t>
            </a:r>
            <a:r>
              <a:rPr lang="fr-FR" sz="900" b="1">
                <a:solidFill>
                  <a:schemeClr val="bg1"/>
                </a:solidFill>
                <a:latin typeface="Courier New" panose="02070309020205020404" pitchFamily="49" charset="0"/>
                <a:cs typeface="Courier New" panose="02070309020205020404" pitchFamily="49" charset="0"/>
              </a:rPr>
              <a:t>interface gigabitEthernet 0/0/1</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description Link to R2</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ip address 209.165.200.225 255.255.255.252</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ipv6 address 2001:db8:feed:224::1/64</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no shutdown</a:t>
            </a:r>
          </a:p>
          <a:p>
            <a:pPr rtl="0"/>
            <a:r>
              <a:rPr lang="fr-FR" sz="900">
                <a:solidFill>
                  <a:schemeClr val="bg1"/>
                </a:solidFill>
                <a:latin typeface="Courier New" panose="02070309020205020404" pitchFamily="49" charset="0"/>
                <a:cs typeface="Courier New" panose="02070309020205020404" pitchFamily="49" charset="0"/>
              </a:rPr>
              <a:t>R1(config-if)# </a:t>
            </a:r>
            <a:r>
              <a:rPr lang="fr-FR" sz="900" b="1">
                <a:solidFill>
                  <a:schemeClr val="bg1"/>
                </a:solidFill>
                <a:latin typeface="Courier New" panose="02070309020205020404" pitchFamily="49" charset="0"/>
                <a:cs typeface="Courier New" panose="02070309020205020404" pitchFamily="49" charset="0"/>
              </a:rPr>
              <a:t>exit</a:t>
            </a:r>
          </a:p>
          <a:p>
            <a:pPr rtl="0"/>
            <a:r>
              <a:rPr lang="fr-FR" sz="900">
                <a:solidFill>
                  <a:schemeClr val="bg1"/>
                </a:solidFill>
                <a:latin typeface="Courier New" panose="02070309020205020404" pitchFamily="49" charset="0"/>
                <a:cs typeface="Courier New" panose="02070309020205020404" pitchFamily="49" charset="0"/>
              </a:rPr>
              <a:t>R1(config)#</a:t>
            </a:r>
          </a:p>
          <a:p>
            <a:pPr rtl="0"/>
            <a:r>
              <a:rPr lang="fr-FR" sz="900">
                <a:solidFill>
                  <a:schemeClr val="bg1"/>
                </a:solidFill>
                <a:latin typeface="Courier New" panose="02070309020205020404" pitchFamily="49" charset="0"/>
                <a:cs typeface="Courier New" panose="02070309020205020404" pitchFamily="49" charset="0"/>
              </a:rPr>
              <a:t>*Aug 1 01:46:29.170: %LINK-3-UPDOWN: Interface GigabitEthernet0/0/1, changed state to down</a:t>
            </a:r>
          </a:p>
          <a:p>
            <a:pPr rtl="0"/>
            <a:r>
              <a:rPr lang="fr-FR" sz="900">
                <a:solidFill>
                  <a:schemeClr val="bg1"/>
                </a:solidFill>
                <a:latin typeface="Courier New" panose="02070309020205020404" pitchFamily="49" charset="0"/>
                <a:cs typeface="Courier New" panose="02070309020205020404" pitchFamily="49" charset="0"/>
              </a:rPr>
              <a:t>*Aug 1 01:46:32.171: %LINK-3-UPDOWN: Interface GigabitEthernet0/0/1, changed state to up</a:t>
            </a:r>
          </a:p>
          <a:p>
            <a:pPr rtl="0"/>
            <a:r>
              <a:rPr lang="fr-FR" sz="900">
                <a:solidFill>
                  <a:schemeClr val="bg1"/>
                </a:solidFill>
                <a:latin typeface="Courier New" panose="02070309020205020404" pitchFamily="49" charset="0"/>
                <a:cs typeface="Courier New" panose="02070309020205020404" pitchFamily="49" charset="0"/>
              </a:rPr>
              <a:t>*Aug 1 01:46:33.171: %LINEPROTO-5-UPDOWN: Line protocol on Interface GigabitEthernet0/0/1, changed state to up</a:t>
            </a:r>
          </a:p>
        </p:txBody>
      </p:sp>
    </p:spTree>
    <p:extLst>
      <p:ext uri="{BB962C8B-B14F-4D97-AF65-F5344CB8AC3E}">
        <p14:creationId xmlns:p14="http://schemas.microsoft.com/office/powerpoint/2010/main" val="38276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教育3_01.png"/>
          <p:cNvPicPr>
            <a:picLocks noGrp="1" noChangeAspect="1"/>
          </p:cNvPicPr>
          <p:nvPr>
            <p:ph type="pic" sz="quarter" idx="10"/>
          </p:nvPr>
        </p:nvPicPr>
        <p:blipFill>
          <a:blip r:embed="rId3"/>
          <a:srcRect t="30305" b="30305"/>
          <a:stretch>
            <a:fillRect/>
          </a:stretch>
        </p:blipFill>
        <p:spPr/>
      </p:pic>
      <p:sp>
        <p:nvSpPr>
          <p:cNvPr id="6" name="矩形 5"/>
          <p:cNvSpPr/>
          <p:nvPr/>
        </p:nvSpPr>
        <p:spPr>
          <a:xfrm>
            <a:off x="225935" y="250247"/>
            <a:ext cx="5716117" cy="678647"/>
          </a:xfrm>
          <a:prstGeom prst="rect">
            <a:avLst/>
          </a:prstGeom>
        </p:spPr>
        <p:txBody>
          <a:bodyPr wrap="none">
            <a:spAutoFit/>
          </a:bodyPr>
          <a:lstStyle/>
          <a:p>
            <a:r>
              <a:rPr lang="fr-FR" sz="3810" b="1" i="1" dirty="0">
                <a:solidFill>
                  <a:schemeClr val="bg1"/>
                </a:solidFill>
              </a:rPr>
              <a:t>Types d’adressage IPv6</a:t>
            </a:r>
            <a:endParaRPr lang="zh-CN" altLang="en-US" sz="3810" b="1" dirty="0">
              <a:solidFill>
                <a:schemeClr val="bg1"/>
              </a:solidFill>
              <a:effectLst>
                <a:outerShdw blurRad="50800" dist="38100" dir="2700000" algn="tl" rotWithShape="0">
                  <a:prstClr val="black">
                    <a:alpha val="40000"/>
                  </a:prstClr>
                </a:outerShdw>
              </a:effectLst>
              <a:latin typeface="Arial" pitchFamily="34" charset="0"/>
              <a:cs typeface="Arial" pitchFamily="34" charset="0"/>
            </a:endParaRPr>
          </a:p>
        </p:txBody>
      </p:sp>
      <p:sp>
        <p:nvSpPr>
          <p:cNvPr id="8" name="Rectangle 3"/>
          <p:cNvSpPr txBox="1">
            <a:spLocks noChangeArrowheads="1"/>
          </p:cNvSpPr>
          <p:nvPr/>
        </p:nvSpPr>
        <p:spPr>
          <a:xfrm>
            <a:off x="1" y="0"/>
            <a:ext cx="8810562" cy="1842868"/>
          </a:xfrm>
          <a:prstGeom prst="rect">
            <a:avLst/>
          </a:prstGeom>
        </p:spPr>
        <p:txBody>
          <a:bodyPr/>
          <a:lstStyle/>
          <a:p>
            <a:pPr marL="302381" indent="-302381">
              <a:buFont typeface="Wingdings" pitchFamily="2" charset="2"/>
              <a:buChar char="Ø"/>
            </a:pPr>
            <a:r>
              <a:rPr lang="fr-FR" sz="1693" b="1" dirty="0">
                <a:solidFill>
                  <a:srgbClr val="FF0000"/>
                </a:solidFill>
              </a:rPr>
              <a:t>Adresse Multicast</a:t>
            </a:r>
          </a:p>
          <a:p>
            <a:r>
              <a:rPr lang="fr-FR" sz="1693" b="1" dirty="0">
                <a:solidFill>
                  <a:srgbClr val="FF0000"/>
                </a:solidFill>
              </a:rPr>
              <a:t> </a:t>
            </a:r>
            <a:r>
              <a:rPr lang="fr-FR" sz="1693" b="1" dirty="0"/>
              <a:t>i</a:t>
            </a:r>
            <a:r>
              <a:rPr lang="fr-FR" sz="1693" dirty="0"/>
              <a:t>dentifie un groupe d'interfaces, en règle générale sur des nœuds différents.</a:t>
            </a:r>
          </a:p>
          <a:p>
            <a:pPr marL="302381" indent="-302381" defTabSz="967618" fontAlgn="auto">
              <a:lnSpc>
                <a:spcPct val="90000"/>
              </a:lnSpc>
              <a:spcBef>
                <a:spcPct val="20000"/>
              </a:spcBef>
              <a:spcAft>
                <a:spcPts val="0"/>
              </a:spcAft>
              <a:buFont typeface="Arial" pitchFamily="34" charset="0"/>
              <a:buChar char="•"/>
              <a:defRPr/>
            </a:pPr>
            <a:r>
              <a:rPr lang="en-US" altLang="zh-CN" dirty="0" smtClean="0">
                <a:ea typeface="宋体" charset="-122"/>
              </a:rPr>
              <a:t>FF00::/8</a:t>
            </a:r>
          </a:p>
          <a:p>
            <a:pPr marL="1269999" lvl="2" indent="-302381">
              <a:buFont typeface="Arial" pitchFamily="34" charset="0"/>
              <a:buChar char="•"/>
            </a:pPr>
            <a:r>
              <a:rPr lang="en-US" altLang="zh-CN" dirty="0">
                <a:ea typeface="宋体" charset="-122"/>
              </a:rPr>
              <a:t>FF02::1 </a:t>
            </a:r>
            <a:r>
              <a:rPr lang="en-US" altLang="zh-CN" dirty="0">
                <a:ea typeface="宋体" charset="-122"/>
                <a:sym typeface="Wingdings" pitchFamily="2" charset="2"/>
              </a:rPr>
              <a:t> </a:t>
            </a:r>
            <a:r>
              <a:rPr lang="fr-FR" dirty="0" smtClean="0"/>
              <a:t>Tous </a:t>
            </a:r>
            <a:r>
              <a:rPr lang="fr-FR" dirty="0"/>
              <a:t>les </a:t>
            </a:r>
            <a:r>
              <a:rPr lang="fr-FR" dirty="0" smtClean="0"/>
              <a:t>nœuds </a:t>
            </a:r>
            <a:r>
              <a:rPr lang="fr-FR" dirty="0"/>
              <a:t>du lien</a:t>
            </a:r>
          </a:p>
          <a:p>
            <a:pPr marL="1269999" lvl="2" indent="-302381">
              <a:lnSpc>
                <a:spcPct val="90000"/>
              </a:lnSpc>
              <a:spcBef>
                <a:spcPct val="20000"/>
              </a:spcBef>
              <a:buFont typeface="Arial" pitchFamily="34" charset="0"/>
              <a:buChar char="•"/>
              <a:defRPr/>
            </a:pPr>
            <a:r>
              <a:rPr lang="en-US" altLang="zh-CN" dirty="0" smtClean="0">
                <a:ea typeface="宋体" charset="-122"/>
              </a:rPr>
              <a:t>FF02::2 </a:t>
            </a:r>
            <a:r>
              <a:rPr lang="en-US" altLang="zh-CN" dirty="0" smtClean="0">
                <a:ea typeface="宋体" charset="-122"/>
                <a:sym typeface="Wingdings" pitchFamily="2" charset="2"/>
              </a:rPr>
              <a:t> </a:t>
            </a:r>
            <a:r>
              <a:rPr lang="en-US" altLang="zh-CN" dirty="0" err="1" smtClean="0">
                <a:ea typeface="宋体" charset="-122"/>
                <a:sym typeface="Wingdings" pitchFamily="2" charset="2"/>
              </a:rPr>
              <a:t>Tous</a:t>
            </a:r>
            <a:r>
              <a:rPr lang="en-US" altLang="zh-CN" dirty="0" smtClean="0">
                <a:ea typeface="宋体" charset="-122"/>
                <a:sym typeface="Wingdings" pitchFamily="2" charset="2"/>
              </a:rPr>
              <a:t> les </a:t>
            </a:r>
            <a:r>
              <a:rPr lang="en-US" altLang="zh-CN" dirty="0" err="1" smtClean="0">
                <a:ea typeface="宋体" charset="-122"/>
                <a:sym typeface="Wingdings" pitchFamily="2" charset="2"/>
              </a:rPr>
              <a:t>Routeurs</a:t>
            </a:r>
            <a:r>
              <a:rPr lang="en-US" altLang="zh-CN" dirty="0" smtClean="0">
                <a:ea typeface="宋体" charset="-122"/>
                <a:sym typeface="Wingdings" pitchFamily="2" charset="2"/>
              </a:rPr>
              <a:t> </a:t>
            </a:r>
            <a:r>
              <a:rPr lang="en-US" altLang="zh-CN" dirty="0" err="1" smtClean="0">
                <a:ea typeface="宋体" charset="-122"/>
                <a:sym typeface="Wingdings" pitchFamily="2" charset="2"/>
              </a:rPr>
              <a:t>dans</a:t>
            </a:r>
            <a:r>
              <a:rPr lang="en-US" altLang="zh-CN" dirty="0" smtClean="0">
                <a:ea typeface="宋体" charset="-122"/>
                <a:sym typeface="Wingdings" pitchFamily="2" charset="2"/>
              </a:rPr>
              <a:t> le </a:t>
            </a:r>
            <a:r>
              <a:rPr lang="fr-FR" altLang="zh-CN" dirty="0" smtClean="0">
                <a:ea typeface="宋体" charset="-122"/>
                <a:sym typeface="Wingdings" pitchFamily="2" charset="2"/>
              </a:rPr>
              <a:t>réseau</a:t>
            </a:r>
            <a:endParaRPr lang="fr-FR" altLang="zh-CN" dirty="0" smtClean="0">
              <a:ea typeface="宋体" charset="-122"/>
            </a:endParaRPr>
          </a:p>
          <a:p>
            <a:pPr marL="1269999" lvl="2" indent="-302381">
              <a:lnSpc>
                <a:spcPct val="90000"/>
              </a:lnSpc>
              <a:spcBef>
                <a:spcPct val="20000"/>
              </a:spcBef>
              <a:buFont typeface="Arial" pitchFamily="34" charset="0"/>
              <a:buChar char="•"/>
              <a:defRPr/>
            </a:pPr>
            <a:r>
              <a:rPr lang="en-US" altLang="zh-CN" dirty="0" smtClean="0">
                <a:ea typeface="宋体" charset="-122"/>
              </a:rPr>
              <a:t>FF02::9 </a:t>
            </a:r>
            <a:r>
              <a:rPr lang="en-US" altLang="zh-CN" dirty="0" smtClean="0">
                <a:ea typeface="宋体" charset="-122"/>
                <a:sym typeface="Wingdings" pitchFamily="2" charset="2"/>
              </a:rPr>
              <a:t></a:t>
            </a:r>
            <a:r>
              <a:rPr lang="en-US" altLang="zh-CN" dirty="0">
                <a:ea typeface="宋体" charset="-122"/>
                <a:sym typeface="Wingdings" pitchFamily="2" charset="2"/>
              </a:rPr>
              <a:t> </a:t>
            </a:r>
            <a:r>
              <a:rPr lang="en-US" altLang="zh-CN" dirty="0" err="1">
                <a:ea typeface="宋体" charset="-122"/>
                <a:sym typeface="Wingdings" pitchFamily="2" charset="2"/>
              </a:rPr>
              <a:t>Tous</a:t>
            </a:r>
            <a:r>
              <a:rPr lang="en-US" altLang="zh-CN" dirty="0">
                <a:ea typeface="宋体" charset="-122"/>
                <a:sym typeface="Wingdings" pitchFamily="2" charset="2"/>
              </a:rPr>
              <a:t> les </a:t>
            </a:r>
            <a:r>
              <a:rPr lang="en-US" altLang="zh-CN" dirty="0" err="1" smtClean="0">
                <a:ea typeface="宋体" charset="-122"/>
                <a:sym typeface="Wingdings" pitchFamily="2" charset="2"/>
              </a:rPr>
              <a:t>Routeurs</a:t>
            </a:r>
            <a:r>
              <a:rPr lang="en-US" altLang="zh-CN" dirty="0" smtClean="0">
                <a:ea typeface="宋体" charset="-122"/>
                <a:sym typeface="Wingdings" pitchFamily="2" charset="2"/>
              </a:rPr>
              <a:t> RIP  </a:t>
            </a:r>
            <a:r>
              <a:rPr lang="en-US" altLang="zh-CN" dirty="0" err="1">
                <a:ea typeface="宋体" charset="-122"/>
                <a:sym typeface="Wingdings" pitchFamily="2" charset="2"/>
              </a:rPr>
              <a:t>dans</a:t>
            </a:r>
            <a:r>
              <a:rPr lang="en-US" altLang="zh-CN" dirty="0">
                <a:ea typeface="宋体" charset="-122"/>
                <a:sym typeface="Wingdings" pitchFamily="2" charset="2"/>
              </a:rPr>
              <a:t> le </a:t>
            </a:r>
            <a:r>
              <a:rPr lang="fr-FR" altLang="zh-CN" dirty="0" smtClean="0">
                <a:ea typeface="宋体" charset="-122"/>
                <a:sym typeface="Wingdings" pitchFamily="2" charset="2"/>
              </a:rPr>
              <a:t>réseau</a:t>
            </a:r>
            <a:endParaRPr lang="en-US" altLang="zh-CN" dirty="0">
              <a:ea typeface="宋体" charset="-122"/>
              <a:sym typeface="Wingdings" pitchFamily="2" charset="2"/>
            </a:endParaRPr>
          </a:p>
          <a:p>
            <a:pPr marL="786190" lvl="1" indent="-302381">
              <a:lnSpc>
                <a:spcPct val="90000"/>
              </a:lnSpc>
              <a:spcBef>
                <a:spcPct val="20000"/>
              </a:spcBef>
              <a:buFont typeface="Arial" pitchFamily="34" charset="0"/>
              <a:buChar char="•"/>
              <a:defRPr/>
            </a:pPr>
            <a:endParaRPr lang="en-US" altLang="zh-CN" sz="1693" dirty="0">
              <a:ea typeface="宋体" charset="-122"/>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842868"/>
            <a:ext cx="9143999" cy="337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284934"/>
      </p:ext>
    </p:extLst>
  </p:cSld>
  <p:clrMapOvr>
    <a:masterClrMapping/>
  </p:clrMapOvr>
  <p:transition>
    <p:wedg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IPv6</a:t>
            </a:r>
            <a:r>
              <a:rPr lang="en-US" dirty="0"/>
              <a:t/>
            </a:r>
            <a:br>
              <a:rPr lang="en-US" dirty="0"/>
            </a:br>
            <a:r>
              <a:rPr lang="fr-FR" sz="2400"/>
              <a:t>IPv6 GUA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1653559"/>
          </a:xfrm>
        </p:spPr>
        <p:txBody>
          <a:bodyPr/>
          <a:lstStyle/>
          <a:p>
            <a:pPr marL="0" indent="0" algn="l" defTabSz="684213" rtl="0" fontAlgn="base">
              <a:spcBef>
                <a:spcPts val="600"/>
              </a:spcBef>
              <a:spcAft>
                <a:spcPts val="600"/>
              </a:spcAft>
              <a:buClr>
                <a:schemeClr val="tx2"/>
              </a:buClr>
              <a:buSzPct val="90000"/>
            </a:pPr>
            <a:r>
              <a:rPr lang="fr-FR" sz="1600">
                <a:solidFill>
                  <a:schemeClr val="tx1"/>
                </a:solidFill>
              </a:rPr>
              <a:t>Les adresses de diffusion globale (GUA) IPv6 sont uniques au monde et routables (Internet IPv6).</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400">
                <a:solidFill>
                  <a:schemeClr val="tx1"/>
                </a:solidFill>
              </a:rPr>
              <a:t>Actuellement, seules des adresses de monodiffusion globale dont les premiers bits sont 001 ou 2000::/3 sont attribuées</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400">
                <a:solidFill>
                  <a:schemeClr val="tx1"/>
                </a:solidFill>
              </a:rPr>
              <a:t>Les GUA actuellement disponibles commencent par une décimale 2 ou 3 (Ceci représente seulement 1/8ème de l'espace d'adressage IPv6 total disponible).</a:t>
            </a:r>
          </a:p>
          <a:p>
            <a:pPr marL="342900" indent="-342900" algn="l">
              <a:buFont typeface="Arial" panose="020B0604020202020204" pitchFamily="34" charset="0"/>
              <a:buChar char="•"/>
            </a:pPr>
            <a:endParaRPr lang="en-US" sz="1600" dirty="0">
              <a:solidFill>
                <a:schemeClr val="tx1"/>
              </a:solidFill>
            </a:endParaRPr>
          </a:p>
        </p:txBody>
      </p:sp>
      <p:pic>
        <p:nvPicPr>
          <p:cNvPr id="4" name="Picture 3">
            <a:extLst>
              <a:ext uri="{FF2B5EF4-FFF2-40B4-BE49-F238E27FC236}">
                <a16:creationId xmlns:a16="http://schemas.microsoft.com/office/drawing/2014/main" id="{89D2C171-6C4F-462E-8801-77898CB37193}"/>
              </a:ext>
            </a:extLst>
          </p:cNvPr>
          <p:cNvPicPr>
            <a:picLocks noChangeAspect="1"/>
          </p:cNvPicPr>
          <p:nvPr/>
        </p:nvPicPr>
        <p:blipFill>
          <a:blip r:embed="rId3"/>
          <a:stretch>
            <a:fillRect/>
          </a:stretch>
        </p:blipFill>
        <p:spPr>
          <a:xfrm>
            <a:off x="1528667" y="2756848"/>
            <a:ext cx="5097321" cy="1793094"/>
          </a:xfrm>
          <a:prstGeom prst="rect">
            <a:avLst/>
          </a:prstGeom>
        </p:spPr>
      </p:pic>
    </p:spTree>
    <p:extLst>
      <p:ext uri="{BB962C8B-B14F-4D97-AF65-F5344CB8AC3E}">
        <p14:creationId xmlns:p14="http://schemas.microsoft.com/office/powerpoint/2010/main" val="134421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IPv6</a:t>
            </a:r>
            <a:r>
              <a:rPr lang="en-US" dirty="0"/>
              <a:t/>
            </a:r>
            <a:br>
              <a:rPr lang="en-US" dirty="0"/>
            </a:br>
            <a:r>
              <a:rPr lang="fr-FR" sz="2400"/>
              <a:t>IPv6 Structure GUA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82733" y="555789"/>
            <a:ext cx="7913688" cy="3066433"/>
          </a:xfrm>
        </p:spPr>
        <p:txBody>
          <a:bodyPr/>
          <a:lstStyle/>
          <a:p>
            <a:pPr marL="0" indent="0" algn="l" defTabSz="684213" rtl="0" fontAlgn="base">
              <a:spcBef>
                <a:spcPts val="600"/>
              </a:spcBef>
              <a:spcAft>
                <a:spcPts val="600"/>
              </a:spcAft>
              <a:buClr>
                <a:schemeClr val="tx2"/>
              </a:buClr>
              <a:buSzPct val="90000"/>
            </a:pPr>
            <a:r>
              <a:rPr lang="fr-FR" sz="1600" b="1">
                <a:solidFill>
                  <a:srgbClr val="000000"/>
                </a:solidFill>
              </a:rPr>
              <a:t>Préfixe de routage global:</a:t>
            </a:r>
          </a:p>
          <a:p>
            <a:pPr lvl="1" rtl="0">
              <a:lnSpc>
                <a:spcPct val="100000"/>
              </a:lnSpc>
              <a:spcBef>
                <a:spcPts val="300"/>
              </a:spcBef>
              <a:spcAft>
                <a:spcPts val="300"/>
              </a:spcAft>
              <a:buSzPct val="90000"/>
            </a:pPr>
            <a:r>
              <a:rPr lang="fr-FR" sz="1600">
                <a:solidFill>
                  <a:srgbClr val="000000"/>
                </a:solidFill>
              </a:rPr>
              <a:t>Le préfixe de routage global est le préfixe ou la partie réseau de l'adresse attribué(e) par le fournisseur (par exemple un ISP) à un client ou à un site. Le préfixe de routage global varie en fonction des stratégies du fournisseur de services Internet.</a:t>
            </a:r>
          </a:p>
          <a:p>
            <a:pPr marL="0" indent="0" algn="l" defTabSz="684213" rtl="0" fontAlgn="base">
              <a:spcBef>
                <a:spcPts val="600"/>
              </a:spcBef>
              <a:spcAft>
                <a:spcPts val="600"/>
              </a:spcAft>
              <a:buClr>
                <a:schemeClr val="tx2"/>
              </a:buClr>
              <a:buSzPct val="90000"/>
            </a:pPr>
            <a:r>
              <a:rPr lang="fr-FR" sz="1600" b="1">
                <a:solidFill>
                  <a:srgbClr val="000000"/>
                </a:solidFill>
              </a:rPr>
              <a:t>ID de sous-réseau</a:t>
            </a:r>
          </a:p>
          <a:p>
            <a:pPr lvl="1" rtl="0">
              <a:lnSpc>
                <a:spcPct val="100000"/>
              </a:lnSpc>
              <a:spcBef>
                <a:spcPts val="300"/>
              </a:spcBef>
              <a:spcAft>
                <a:spcPts val="300"/>
              </a:spcAft>
              <a:buSzPct val="90000"/>
            </a:pPr>
            <a:r>
              <a:rPr lang="fr-FR" sz="1600">
                <a:solidFill>
                  <a:srgbClr val="000000"/>
                </a:solidFill>
              </a:rPr>
              <a:t>Le champ ID de sous-réseau est la zone située entre le préfixe de routage global et l'ID d'interface. L'ID de sous-réseau est utilisé par une entreprise pour identifier les sous-réseaux au sein de son site.</a:t>
            </a:r>
          </a:p>
          <a:p>
            <a:pPr marL="0" indent="0" algn="l" defTabSz="684213" rtl="0" fontAlgn="base">
              <a:spcBef>
                <a:spcPts val="600"/>
              </a:spcBef>
              <a:spcAft>
                <a:spcPts val="600"/>
              </a:spcAft>
              <a:buClr>
                <a:schemeClr val="tx2"/>
              </a:buClr>
              <a:buSzPct val="90000"/>
            </a:pPr>
            <a:r>
              <a:rPr lang="fr-FR" sz="1600" b="1">
                <a:solidFill>
                  <a:srgbClr val="000000"/>
                </a:solidFill>
              </a:rPr>
              <a:t>ID d'interface</a:t>
            </a:r>
          </a:p>
          <a:p>
            <a:pPr lvl="1" rtl="0">
              <a:lnSpc>
                <a:spcPct val="100000"/>
              </a:lnSpc>
              <a:spcBef>
                <a:spcPts val="300"/>
              </a:spcBef>
              <a:spcAft>
                <a:spcPts val="300"/>
              </a:spcAft>
              <a:buSzPct val="90000"/>
            </a:pPr>
            <a:r>
              <a:rPr lang="fr-FR" sz="1600">
                <a:solidFill>
                  <a:srgbClr val="000000"/>
                </a:solidFill>
              </a:rPr>
              <a:t>L'ID d'interface IPv6 est l'équivalent de la partie hôte d'une adresse IPv4. Dans la plupart des cas, il est fortement recommandé d'utiliser des sous-réseaux /64, qui crée un ID d'interface de 64 bits. </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p:txBody>
      </p:sp>
      <p:sp>
        <p:nvSpPr>
          <p:cNvPr id="2" name="TextBox 1">
            <a:extLst>
              <a:ext uri="{FF2B5EF4-FFF2-40B4-BE49-F238E27FC236}">
                <a16:creationId xmlns:a16="http://schemas.microsoft.com/office/drawing/2014/main" id="{FC68A82F-60E8-4147-8B2F-E378272C665E}"/>
              </a:ext>
            </a:extLst>
          </p:cNvPr>
          <p:cNvSpPr txBox="1"/>
          <p:nvPr/>
        </p:nvSpPr>
        <p:spPr>
          <a:xfrm>
            <a:off x="431799" y="4354992"/>
            <a:ext cx="7815555" cy="461665"/>
          </a:xfrm>
          <a:prstGeom prst="rect">
            <a:avLst/>
          </a:prstGeom>
          <a:noFill/>
        </p:spPr>
        <p:txBody>
          <a:bodyPr wrap="square" rtlCol="0">
            <a:spAutoFit/>
          </a:bodyPr>
          <a:lstStyle/>
          <a:p>
            <a:pPr rtl="0"/>
            <a:r>
              <a:rPr lang="fr-FR" sz="1200" b="1"/>
              <a:t>Remarque</a:t>
            </a:r>
            <a:r>
              <a:rPr lang="fr-FR" sz="1200"/>
              <a:t>: IPv6 permet d'attribuer des adresses d'hôte "tout 0" et "tout 1" à un appareil. </a:t>
            </a:r>
            <a:r>
              <a:rPr lang="fr-FR" sz="1200" dirty="0"/>
              <a:t>L'adresse contenant uniquement des 0 peut également être utilisée, mais elle est réservée comme adresse </a:t>
            </a:r>
            <a:r>
              <a:rPr lang="fr-FR" sz="1200" dirty="0" err="1"/>
              <a:t>anycast</a:t>
            </a:r>
            <a:r>
              <a:rPr lang="fr-FR" sz="1200" dirty="0"/>
              <a:t> de routeur de sous-réseau, et elle ne doit être attribuée qu'aux routeurs.</a:t>
            </a:r>
          </a:p>
        </p:txBody>
      </p:sp>
    </p:spTree>
    <p:extLst>
      <p:ext uri="{BB962C8B-B14F-4D97-AF65-F5344CB8AC3E}">
        <p14:creationId xmlns:p14="http://schemas.microsoft.com/office/powerpoint/2010/main" val="407310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Types d'adresses IPv6</a:t>
            </a:r>
            <a:r>
              <a:rPr lang="en-US" dirty="0"/>
              <a:t/>
            </a:r>
            <a:br>
              <a:rPr lang="en-US" dirty="0"/>
            </a:br>
            <a:r>
              <a:rPr lang="fr-FR" sz="2400"/>
              <a:t>IPv6 LLA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504424" y="819502"/>
            <a:ext cx="8135151" cy="2214177"/>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Une adresse link-local IPv6 (LLA) permet à un appareil de communiquer avec d'autres appareils IPv6 sur la même liaison et uniquement sur cette liaison (sous-réseau).</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400">
                <a:solidFill>
                  <a:srgbClr val="000000"/>
                </a:solidFill>
              </a:rPr>
              <a:t>Les paquets avec un LLA source ou de destination ne peuvent pas être routés.</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400">
                <a:solidFill>
                  <a:srgbClr val="000000"/>
                </a:solidFill>
              </a:rPr>
              <a:t>Chaque interface réseau compatible IPv6 doit avoir un LLA.</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400">
                <a:solidFill>
                  <a:srgbClr val="000000"/>
                </a:solidFill>
              </a:rPr>
              <a:t>Si un LLA n'est pas configuré manuellement sur une interface, le dispositif en créera un automatiquement.</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fr-FR" sz="1400">
                <a:solidFill>
                  <a:srgbClr val="000000"/>
                </a:solidFill>
              </a:rPr>
              <a:t>Les IPv6 LLAs sont dans la gamme fe80::/10.</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pic>
        <p:nvPicPr>
          <p:cNvPr id="4" name="Picture 3">
            <a:extLst>
              <a:ext uri="{FF2B5EF4-FFF2-40B4-BE49-F238E27FC236}">
                <a16:creationId xmlns:a16="http://schemas.microsoft.com/office/drawing/2014/main" id="{233BF2F6-9976-4706-A856-94F952BD6655}"/>
              </a:ext>
            </a:extLst>
          </p:cNvPr>
          <p:cNvPicPr>
            <a:picLocks noChangeAspect="1"/>
          </p:cNvPicPr>
          <p:nvPr/>
        </p:nvPicPr>
        <p:blipFill>
          <a:blip r:embed="rId3"/>
          <a:stretch>
            <a:fillRect/>
          </a:stretch>
        </p:blipFill>
        <p:spPr>
          <a:xfrm>
            <a:off x="1793289" y="3121345"/>
            <a:ext cx="4838608" cy="1585762"/>
          </a:xfrm>
          <a:prstGeom prst="rect">
            <a:avLst/>
          </a:prstGeom>
        </p:spPr>
      </p:pic>
    </p:spTree>
    <p:extLst>
      <p:ext uri="{BB962C8B-B14F-4D97-AF65-F5344CB8AC3E}">
        <p14:creationId xmlns:p14="http://schemas.microsoft.com/office/powerpoint/2010/main" val="155433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12.4 Configuration statique GUA et LLA</a:t>
            </a:r>
          </a:p>
        </p:txBody>
      </p:sp>
    </p:spTree>
    <p:custDataLst>
      <p:tags r:id="rId1"/>
    </p:custDataLst>
    <p:extLst>
      <p:ext uri="{BB962C8B-B14F-4D97-AF65-F5344CB8AC3E}">
        <p14:creationId xmlns:p14="http://schemas.microsoft.com/office/powerpoint/2010/main" val="1179303755"/>
      </p:ext>
    </p:extLst>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Configuration statique GUA et LLA</a:t>
            </a:r>
            <a:r>
              <a:rPr lang="en-US" dirty="0"/>
              <a:t/>
            </a:r>
            <a:br>
              <a:rPr lang="en-US" dirty="0"/>
            </a:br>
            <a:r>
              <a:rPr lang="fr-FR" sz="2400"/>
              <a:t>Configuration statique GUA sur un routeur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135151" cy="2064285"/>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La plupart des commandes de configuration et de vérification IPv6 de Cisco IOS sont semblables à celles utilisées pour l'IPv4. Dans de nombreux cas, la seule différence est l'utilisation d'</a:t>
            </a:r>
            <a:r>
              <a:rPr lang="fr-FR" sz="1600" b="1">
                <a:solidFill>
                  <a:srgbClr val="000000"/>
                </a:solidFill>
              </a:rPr>
              <a:t>ipv6</a:t>
            </a:r>
            <a:r>
              <a:rPr lang="fr-FR" sz="1600">
                <a:solidFill>
                  <a:srgbClr val="000000"/>
                </a:solidFill>
              </a:rPr>
              <a:t> au lieu d'</a:t>
            </a:r>
            <a:r>
              <a:rPr lang="fr-FR" sz="1600" b="1">
                <a:solidFill>
                  <a:srgbClr val="000000"/>
                </a:solidFill>
              </a:rPr>
              <a:t>ip </a:t>
            </a:r>
            <a:r>
              <a:rPr lang="fr-FR" sz="1600">
                <a:solidFill>
                  <a:srgbClr val="000000"/>
                </a:solidFill>
              </a:rPr>
              <a:t>dans les commandes.</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La commande pour configurer une GUA IPv6 sur une interface est: </a:t>
            </a:r>
            <a:r>
              <a:rPr lang="fr-FR" sz="1600" b="1">
                <a:solidFill>
                  <a:srgbClr val="000000"/>
                </a:solidFill>
              </a:rPr>
              <a:t>ipv6 adresse</a:t>
            </a:r>
            <a:r>
              <a:rPr lang="fr-FR" sz="1600">
                <a:solidFill>
                  <a:srgbClr val="000000"/>
                </a:solidFill>
              </a:rPr>
              <a:t> </a:t>
            </a:r>
            <a:r>
              <a:rPr lang="fr-FR" sz="1600" i="1">
                <a:solidFill>
                  <a:srgbClr val="000000"/>
                </a:solidFill>
              </a:rPr>
              <a:t>ipv6-adresse/prefix-length. </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L'exemple montre les commandes pour configurer une GUA sur l'interface G0/0/0 sur R1:</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
        <p:nvSpPr>
          <p:cNvPr id="8" name="Rectangle 2">
            <a:extLst>
              <a:ext uri="{FF2B5EF4-FFF2-40B4-BE49-F238E27FC236}">
                <a16:creationId xmlns:a16="http://schemas.microsoft.com/office/drawing/2014/main" id="{4855BE97-77D7-4D00-9761-F371C2A2434E}"/>
              </a:ext>
            </a:extLst>
          </p:cNvPr>
          <p:cNvSpPr>
            <a:spLocks noChangeArrowheads="1"/>
          </p:cNvSpPr>
          <p:nvPr/>
        </p:nvSpPr>
        <p:spPr bwMode="auto">
          <a:xfrm>
            <a:off x="1798864" y="3249227"/>
            <a:ext cx="4747759" cy="70788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interface gigabitEthernet 0/0/0</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R1(config-if)#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ipv6 address 2001:db8:acad:1::1/64</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R1(config-if)#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no shutdown</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R1(config-if)#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exit</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38373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Configuration statique GUA et LLA</a:t>
            </a:r>
            <a:r>
              <a:rPr lang="en-US" dirty="0"/>
              <a:t/>
            </a:r>
            <a:br>
              <a:rPr lang="en-US" dirty="0"/>
            </a:br>
            <a:r>
              <a:rPr lang="fr-FR" sz="2400"/>
              <a:t>Configuration statique GUA sur un hôte Windows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3474375" cy="2256790"/>
          </a:xfrm>
        </p:spPr>
        <p:txBody>
          <a:bodyPr/>
          <a:lstStyle/>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La configuration manuelle de l'adresse IPv6 sur un hôte est similaire à celle d'une adresse IPv4.</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 GUA ou LLA de l'interface du routeur peut être utilisé comme passerelle par défaut. La meilleure pratique consiste à utiliser le LLA.</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400" b="1"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
        <p:nvSpPr>
          <p:cNvPr id="4" name="TextBox 3">
            <a:extLst>
              <a:ext uri="{FF2B5EF4-FFF2-40B4-BE49-F238E27FC236}">
                <a16:creationId xmlns:a16="http://schemas.microsoft.com/office/drawing/2014/main" id="{6A528590-4F2F-4C75-AAF1-01FE9ADDA800}"/>
              </a:ext>
            </a:extLst>
          </p:cNvPr>
          <p:cNvSpPr txBox="1"/>
          <p:nvPr/>
        </p:nvSpPr>
        <p:spPr>
          <a:xfrm>
            <a:off x="431799" y="3595055"/>
            <a:ext cx="3474375" cy="738664"/>
          </a:xfrm>
          <a:prstGeom prst="rect">
            <a:avLst/>
          </a:prstGeom>
          <a:noFill/>
        </p:spPr>
        <p:txBody>
          <a:bodyPr wrap="square" rtlCol="0">
            <a:spAutoFit/>
          </a:bodyPr>
          <a:lstStyle/>
          <a:p>
            <a:pPr rtl="0"/>
            <a:r>
              <a:rPr lang="fr-FR" sz="1400" b="1">
                <a:solidFill>
                  <a:srgbClr val="000000"/>
                </a:solidFill>
              </a:rPr>
              <a:t>Remarque</a:t>
            </a:r>
            <a:r>
              <a:rPr lang="fr-FR" sz="1400">
                <a:solidFill>
                  <a:srgbClr val="000000"/>
                </a:solidFill>
              </a:rPr>
              <a:t>: lorsque le DHCPv6 ou le SLAAC est utilisé, le LLA du routeur sera automatiquement spécifié comme adresse de passerelle par défaut.</a:t>
            </a:r>
          </a:p>
        </p:txBody>
      </p:sp>
      <p:pic>
        <p:nvPicPr>
          <p:cNvPr id="2" name="Picture 1">
            <a:extLst>
              <a:ext uri="{FF2B5EF4-FFF2-40B4-BE49-F238E27FC236}">
                <a16:creationId xmlns:a16="http://schemas.microsoft.com/office/drawing/2014/main" id="{2CFFDA62-B00A-4541-A999-09D57E536332}"/>
              </a:ext>
            </a:extLst>
          </p:cNvPr>
          <p:cNvPicPr>
            <a:picLocks noChangeAspect="1"/>
          </p:cNvPicPr>
          <p:nvPr/>
        </p:nvPicPr>
        <p:blipFill>
          <a:blip r:embed="rId3"/>
          <a:stretch>
            <a:fillRect/>
          </a:stretch>
        </p:blipFill>
        <p:spPr>
          <a:xfrm>
            <a:off x="4362172" y="922607"/>
            <a:ext cx="4151513" cy="3501906"/>
          </a:xfrm>
          <a:prstGeom prst="rect">
            <a:avLst/>
          </a:prstGeom>
        </p:spPr>
      </p:pic>
    </p:spTree>
    <p:extLst>
      <p:ext uri="{BB962C8B-B14F-4D97-AF65-F5344CB8AC3E}">
        <p14:creationId xmlns:p14="http://schemas.microsoft.com/office/powerpoint/2010/main" val="15162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Configuration statique GUA et LLA Configuration</a:t>
            </a:r>
            <a:r>
              <a:rPr lang="en-US" dirty="0"/>
              <a:t/>
            </a:r>
            <a:br>
              <a:rPr lang="en-US" dirty="0"/>
            </a:br>
            <a:r>
              <a:rPr lang="fr-FR" sz="2400"/>
              <a:t>Configuration statique d'une adresse monodiffusion Lien-Local</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1"/>
            <a:ext cx="7753412" cy="1841314"/>
          </a:xfrm>
        </p:spPr>
        <p:txBody>
          <a:bodyPr/>
          <a:lstStyle/>
          <a:p>
            <a:pPr marL="0" indent="0" algn="l" defTabSz="684213" rtl="0" fontAlgn="base">
              <a:spcBef>
                <a:spcPts val="600"/>
              </a:spcBef>
              <a:spcAft>
                <a:spcPts val="600"/>
              </a:spcAft>
              <a:buClr>
                <a:schemeClr val="tx2"/>
              </a:buClr>
              <a:buSzPct val="90000"/>
            </a:pPr>
            <a:r>
              <a:rPr lang="fr-FR" sz="1600">
                <a:solidFill>
                  <a:srgbClr val="000000"/>
                </a:solidFill>
              </a:rPr>
              <a:t>La configuration manuelle de l'adresse link-local permet de créer une adresse qui est reconnaissable et plus facile à mémoriser. </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Les LLA peuvent être configurés manuellement à l'aide de la commande </a:t>
            </a:r>
            <a:r>
              <a:rPr lang="fr-FR" sz="1600" b="1">
                <a:solidFill>
                  <a:srgbClr val="000000"/>
                </a:solidFill>
              </a:rPr>
              <a:t>ipv6 address</a:t>
            </a:r>
            <a:r>
              <a:rPr lang="fr-FR" sz="1600">
                <a:solidFill>
                  <a:srgbClr val="000000"/>
                </a:solidFill>
              </a:rPr>
              <a:t> </a:t>
            </a:r>
            <a:r>
              <a:rPr lang="fr-FR" sz="1600" i="1">
                <a:solidFill>
                  <a:srgbClr val="000000"/>
                </a:solidFill>
              </a:rPr>
              <a:t>ipv6-link-local-address</a:t>
            </a:r>
            <a:r>
              <a:rPr lang="fr-FR" sz="1600">
                <a:solidFill>
                  <a:srgbClr val="000000"/>
                </a:solidFill>
              </a:rPr>
              <a:t> </a:t>
            </a:r>
            <a:r>
              <a:rPr lang="fr-FR" sz="1600" b="1">
                <a:solidFill>
                  <a:srgbClr val="000000"/>
                </a:solidFill>
              </a:rPr>
              <a:t>link-local</a:t>
            </a:r>
            <a:r>
              <a:rPr lang="fr-FR" sz="1600">
                <a:solidFill>
                  <a:srgbClr val="000000"/>
                </a:solidFill>
              </a:rPr>
              <a:t> .</a:t>
            </a:r>
          </a:p>
          <a:p>
            <a:pPr marL="285750" indent="-285750" algn="l" defTabSz="684213" rtl="0" fontAlgn="base">
              <a:spcBef>
                <a:spcPts val="600"/>
              </a:spcBef>
              <a:spcAft>
                <a:spcPts val="600"/>
              </a:spcAft>
              <a:buClr>
                <a:schemeClr val="tx2"/>
              </a:buClr>
              <a:buSzPct val="90000"/>
              <a:buFont typeface="Arial" panose="020B0604020202020204" pitchFamily="34" charset="0"/>
              <a:buChar char="•"/>
            </a:pPr>
            <a:r>
              <a:rPr lang="fr-FR" sz="1600">
                <a:solidFill>
                  <a:srgbClr val="000000"/>
                </a:solidFill>
              </a:rPr>
              <a:t>L'exemple montre les commandes pour configurer un LLA sur l'interface G0/0/0 sur R1</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400" dirty="0">
              <a:solidFill>
                <a:srgbClr val="000000"/>
              </a:solidFill>
            </a:endParaRPr>
          </a:p>
        </p:txBody>
      </p:sp>
      <p:sp>
        <p:nvSpPr>
          <p:cNvPr id="7" name="Rectangle 2">
            <a:extLst>
              <a:ext uri="{FF2B5EF4-FFF2-40B4-BE49-F238E27FC236}">
                <a16:creationId xmlns:a16="http://schemas.microsoft.com/office/drawing/2014/main" id="{2B5222D8-7C54-4682-A886-0C1FFB40FC91}"/>
              </a:ext>
            </a:extLst>
          </p:cNvPr>
          <p:cNvSpPr>
            <a:spLocks noChangeArrowheads="1"/>
          </p:cNvSpPr>
          <p:nvPr/>
        </p:nvSpPr>
        <p:spPr bwMode="auto">
          <a:xfrm>
            <a:off x="834500" y="2876365"/>
            <a:ext cx="4747759" cy="707886"/>
          </a:xfrm>
          <a:prstGeom prst="rect">
            <a:avLst/>
          </a:prstGeom>
          <a:solidFill>
            <a:srgbClr val="000000"/>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interface gigabitEthernet 0/0/0</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R1(config-if)#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ipv6 address fe80::1:1 link-local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R1(config-if)#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no shutdown</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R1(config-if)# </a:t>
            </a:r>
            <a:r>
              <a:rPr kumimoji="0" lang="fr-FR" sz="1000" b="1"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exit</a:t>
            </a:r>
            <a:r>
              <a:rPr kumimoji="0" lang="fr-FR" sz="1000" b="0" i="0" u="none" strike="noStrike" cap="none" normalizeH="0" baseline="0">
                <a:ln>
                  <a:noFill/>
                </a:ln>
                <a:solidFill>
                  <a:schemeClr val="bg1"/>
                </a:solidFill>
                <a:effectLst/>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3ED60E2F-2940-40F7-A61E-96AFF1D091E3}"/>
              </a:ext>
            </a:extLst>
          </p:cNvPr>
          <p:cNvSpPr txBox="1"/>
          <p:nvPr/>
        </p:nvSpPr>
        <p:spPr>
          <a:xfrm>
            <a:off x="794790" y="3838049"/>
            <a:ext cx="6755908" cy="738664"/>
          </a:xfrm>
          <a:prstGeom prst="rect">
            <a:avLst/>
          </a:prstGeom>
          <a:noFill/>
        </p:spPr>
        <p:txBody>
          <a:bodyPr wrap="square" rtlCol="0">
            <a:spAutoFit/>
          </a:bodyPr>
          <a:lstStyle/>
          <a:p>
            <a:pPr rtl="0"/>
            <a:r>
              <a:rPr lang="fr-FR" sz="1400" b="1">
                <a:solidFill>
                  <a:srgbClr val="000000"/>
                </a:solidFill>
              </a:rPr>
              <a:t>Remarque</a:t>
            </a:r>
            <a:r>
              <a:rPr lang="fr-FR" sz="1400">
                <a:solidFill>
                  <a:srgbClr val="000000"/>
                </a:solidFill>
              </a:rPr>
              <a:t>: la même LLA peut être configurée sur chaque lien, à condition qu'elle soit unique sur ce lien. La pratique courante consiste à créer un LLA différent sur chaque interface du routeur pour faciliter l'identification du routeur et de l'interface spécifique. </a:t>
            </a:r>
          </a:p>
        </p:txBody>
      </p:sp>
    </p:spTree>
    <p:extLst>
      <p:ext uri="{BB962C8B-B14F-4D97-AF65-F5344CB8AC3E}">
        <p14:creationId xmlns:p14="http://schemas.microsoft.com/office/powerpoint/2010/main" val="148837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12.5 Adressage dynamique pour les IPv6 GUA</a:t>
            </a:r>
          </a:p>
        </p:txBody>
      </p:sp>
    </p:spTree>
    <p:custDataLst>
      <p:tags r:id="rId1"/>
    </p:custDataLst>
    <p:extLst>
      <p:ext uri="{BB962C8B-B14F-4D97-AF65-F5344CB8AC3E}">
        <p14:creationId xmlns:p14="http://schemas.microsoft.com/office/powerpoint/2010/main" val="1590074261"/>
      </p:ext>
    </p:extLst>
  </p:cSld>
  <p:clrMapOvr>
    <a:masterClrMapping/>
  </p:clrMapOvr>
  <p:transition spd="slow">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Adressage dynamique pour les IPv6 GUA</a:t>
            </a:r>
            <a:r>
              <a:rPr lang="en-US" dirty="0"/>
              <a:t/>
            </a:r>
            <a:br>
              <a:rPr lang="en-US" dirty="0"/>
            </a:br>
            <a:r>
              <a:rPr lang="fr-FR" sz="2400"/>
              <a:t>Messages RS et RA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135151" cy="3108643"/>
          </a:xfrm>
        </p:spPr>
        <p:txBody>
          <a:bodyPr/>
          <a:lstStyle/>
          <a:p>
            <a:pPr marL="0" indent="0" algn="l" defTabSz="684213" rtl="0" fontAlgn="base">
              <a:spcBef>
                <a:spcPts val="600"/>
              </a:spcBef>
              <a:spcAft>
                <a:spcPts val="600"/>
              </a:spcAft>
              <a:buClr>
                <a:schemeClr val="tx2"/>
              </a:buClr>
              <a:buSzPct val="90000"/>
            </a:pPr>
            <a:r>
              <a:rPr lang="fr-FR" sz="1600" dirty="0">
                <a:solidFill>
                  <a:srgbClr val="000000"/>
                </a:solidFill>
              </a:rPr>
              <a:t>Les périphériques obtiennent des adresses GUA dynamiquement via les messages ICMPv6 (Internet Control Message Protocol version 6</a:t>
            </a:r>
            <a:r>
              <a:rPr lang="fr-FR" sz="1600" dirty="0" smtClean="0">
                <a:solidFill>
                  <a:srgbClr val="000000"/>
                </a:solidFill>
              </a:rPr>
              <a:t>).</a:t>
            </a:r>
          </a:p>
          <a:p>
            <a:pPr marL="0" indent="0" algn="l" defTabSz="684213" rtl="0" fontAlgn="base">
              <a:spcBef>
                <a:spcPts val="600"/>
              </a:spcBef>
              <a:spcAft>
                <a:spcPts val="600"/>
              </a:spcAft>
              <a:buClr>
                <a:schemeClr val="tx2"/>
              </a:buClr>
              <a:buSzPct val="90000"/>
            </a:pPr>
            <a:r>
              <a:rPr lang="fr-FR" sz="1600" dirty="0" smtClean="0">
                <a:solidFill>
                  <a:srgbClr val="000000"/>
                </a:solidFill>
              </a:rPr>
              <a:t>Les </a:t>
            </a:r>
            <a:r>
              <a:rPr lang="fr-FR" sz="1600" dirty="0">
                <a:solidFill>
                  <a:srgbClr val="000000"/>
                </a:solidFill>
              </a:rPr>
              <a:t>messages de sollicitation de routeur (RS) sont envoyés par les périphériques hôtes pour découvrir les routeurs </a:t>
            </a:r>
            <a:r>
              <a:rPr lang="fr-FR" sz="1600" dirty="0" smtClean="0">
                <a:solidFill>
                  <a:srgbClr val="000000"/>
                </a:solidFill>
              </a:rPr>
              <a:t>IPv6</a:t>
            </a:r>
          </a:p>
          <a:p>
            <a:pPr marL="0" indent="0" algn="l" defTabSz="684213" rtl="0" fontAlgn="base">
              <a:spcBef>
                <a:spcPts val="600"/>
              </a:spcBef>
              <a:spcAft>
                <a:spcPts val="600"/>
              </a:spcAft>
              <a:buClr>
                <a:schemeClr val="tx2"/>
              </a:buClr>
              <a:buSzPct val="90000"/>
            </a:pPr>
            <a:r>
              <a:rPr lang="fr-FR" sz="1600" dirty="0" smtClean="0">
                <a:solidFill>
                  <a:srgbClr val="000000"/>
                </a:solidFill>
              </a:rPr>
              <a:t>Les </a:t>
            </a:r>
            <a:r>
              <a:rPr lang="fr-FR" sz="1600" dirty="0">
                <a:solidFill>
                  <a:srgbClr val="000000"/>
                </a:solidFill>
              </a:rPr>
              <a:t>messages de publicité de routeur (RA) sont envoyés par les routeurs pour informer les hôtes sur la façon d'obtenir une GUA IPv6 et fournir des informations réseau utiles telles que:</a:t>
            </a:r>
          </a:p>
          <a:p>
            <a:pPr lvl="6">
              <a:spcBef>
                <a:spcPts val="300"/>
              </a:spcBef>
              <a:spcAft>
                <a:spcPts val="300"/>
              </a:spcAft>
              <a:buSzPct val="90000"/>
            </a:pPr>
            <a:r>
              <a:rPr lang="fr-FR" sz="1600" dirty="0">
                <a:solidFill>
                  <a:srgbClr val="000000"/>
                </a:solidFill>
              </a:rPr>
              <a:t>Préfixe réseau et longueur du préfixe</a:t>
            </a:r>
          </a:p>
          <a:p>
            <a:pPr lvl="6">
              <a:spcBef>
                <a:spcPts val="300"/>
              </a:spcBef>
              <a:spcAft>
                <a:spcPts val="300"/>
              </a:spcAft>
              <a:buSzPct val="90000"/>
            </a:pPr>
            <a:r>
              <a:rPr lang="fr-FR" sz="1600" dirty="0">
                <a:solidFill>
                  <a:srgbClr val="000000"/>
                </a:solidFill>
              </a:rPr>
              <a:t>L'adresse de la passerelle par défaut</a:t>
            </a:r>
          </a:p>
          <a:p>
            <a:pPr lvl="6">
              <a:spcBef>
                <a:spcPts val="300"/>
              </a:spcBef>
              <a:spcAft>
                <a:spcPts val="300"/>
              </a:spcAft>
              <a:buSzPct val="90000"/>
            </a:pPr>
            <a:r>
              <a:rPr lang="fr-FR" sz="1600" dirty="0">
                <a:solidFill>
                  <a:srgbClr val="000000"/>
                </a:solidFill>
              </a:rPr>
              <a:t>Adresses DNS et nom de </a:t>
            </a:r>
            <a:r>
              <a:rPr lang="fr-FR" sz="1600" dirty="0" smtClean="0">
                <a:solidFill>
                  <a:srgbClr val="000000"/>
                </a:solidFill>
              </a:rPr>
              <a:t>domaine</a:t>
            </a:r>
          </a:p>
        </p:txBody>
      </p:sp>
      <p:sp>
        <p:nvSpPr>
          <p:cNvPr id="2" name="Rectangle 1"/>
          <p:cNvSpPr/>
          <p:nvPr/>
        </p:nvSpPr>
        <p:spPr>
          <a:xfrm>
            <a:off x="-376481" y="3835450"/>
            <a:ext cx="8721969" cy="1308050"/>
          </a:xfrm>
          <a:prstGeom prst="rect">
            <a:avLst/>
          </a:prstGeom>
        </p:spPr>
        <p:txBody>
          <a:bodyPr wrap="square">
            <a:spAutoFit/>
          </a:bodyPr>
          <a:lstStyle/>
          <a:p>
            <a:pPr marL="764422" lvl="6" indent="0">
              <a:spcBef>
                <a:spcPts val="300"/>
              </a:spcBef>
              <a:spcAft>
                <a:spcPts val="300"/>
              </a:spcAft>
              <a:buSzPct val="90000"/>
              <a:buNone/>
            </a:pPr>
            <a:r>
              <a:rPr lang="fr-FR" sz="1600" dirty="0">
                <a:solidFill>
                  <a:srgbClr val="000000"/>
                </a:solidFill>
              </a:rPr>
              <a:t>L'RA peut fournir trois méthodes pour configurer une IPv6 GUA :</a:t>
            </a:r>
          </a:p>
          <a:p>
            <a:pPr lvl="6">
              <a:spcBef>
                <a:spcPts val="300"/>
              </a:spcBef>
              <a:spcAft>
                <a:spcPts val="300"/>
              </a:spcAft>
              <a:buSzPct val="90000"/>
            </a:pPr>
            <a:r>
              <a:rPr lang="fr-FR" sz="1600" dirty="0" smtClean="0">
                <a:solidFill>
                  <a:srgbClr val="FF0000"/>
                </a:solidFill>
              </a:rPr>
              <a:t>SLAAC «</a:t>
            </a:r>
            <a:r>
              <a:rPr lang="fr-FR" sz="1600" dirty="0">
                <a:solidFill>
                  <a:srgbClr val="FF0000"/>
                </a:solidFill>
              </a:rPr>
              <a:t> </a:t>
            </a:r>
            <a:r>
              <a:rPr lang="fr-FR" sz="1600" dirty="0" err="1">
                <a:solidFill>
                  <a:srgbClr val="FF0000"/>
                </a:solidFill>
              </a:rPr>
              <a:t>Stateless</a:t>
            </a:r>
            <a:r>
              <a:rPr lang="fr-FR" sz="1600" dirty="0">
                <a:solidFill>
                  <a:srgbClr val="FF0000"/>
                </a:solidFill>
              </a:rPr>
              <a:t> </a:t>
            </a:r>
            <a:r>
              <a:rPr lang="fr-FR" sz="1600" dirty="0" err="1">
                <a:solidFill>
                  <a:srgbClr val="FF0000"/>
                </a:solidFill>
              </a:rPr>
              <a:t>Address</a:t>
            </a:r>
            <a:r>
              <a:rPr lang="fr-FR" sz="1600" dirty="0">
                <a:solidFill>
                  <a:srgbClr val="FF0000"/>
                </a:solidFill>
              </a:rPr>
              <a:t> </a:t>
            </a:r>
            <a:r>
              <a:rPr lang="fr-FR" sz="1600" dirty="0" err="1" smtClean="0">
                <a:solidFill>
                  <a:srgbClr val="FF0000"/>
                </a:solidFill>
              </a:rPr>
              <a:t>Autoconfiguration</a:t>
            </a:r>
            <a:r>
              <a:rPr lang="fr-FR" sz="1600" dirty="0" smtClean="0">
                <a:solidFill>
                  <a:srgbClr val="FF0000"/>
                </a:solidFill>
              </a:rPr>
              <a:t> »</a:t>
            </a:r>
            <a:endParaRPr lang="fr-FR" sz="1600" dirty="0">
              <a:solidFill>
                <a:srgbClr val="FF0000"/>
              </a:solidFill>
            </a:endParaRPr>
          </a:p>
          <a:p>
            <a:pPr lvl="6">
              <a:spcBef>
                <a:spcPts val="300"/>
              </a:spcBef>
              <a:spcAft>
                <a:spcPts val="300"/>
              </a:spcAft>
              <a:buSzPct val="90000"/>
            </a:pPr>
            <a:r>
              <a:rPr lang="fr-FR" sz="1600" dirty="0">
                <a:solidFill>
                  <a:srgbClr val="FF0000"/>
                </a:solidFill>
              </a:rPr>
              <a:t>SLAAC avec serveur DHCPv6 apatride</a:t>
            </a:r>
          </a:p>
          <a:p>
            <a:pPr lvl="6">
              <a:spcBef>
                <a:spcPts val="300"/>
              </a:spcBef>
              <a:spcAft>
                <a:spcPts val="300"/>
              </a:spcAft>
              <a:buSzPct val="90000"/>
            </a:pPr>
            <a:r>
              <a:rPr lang="fr-FR" sz="1600" dirty="0">
                <a:solidFill>
                  <a:srgbClr val="FF0000"/>
                </a:solidFill>
              </a:rPr>
              <a:t>DHCPv6 avec état (pas de SLAAC</a:t>
            </a:r>
            <a:r>
              <a:rPr lang="fr-FR" sz="1600" dirty="0" smtClean="0">
                <a:solidFill>
                  <a:srgbClr val="FF0000"/>
                </a:solidFill>
              </a:rPr>
              <a:t>)</a:t>
            </a:r>
            <a:endParaRPr lang="fr-FR" sz="1600" dirty="0">
              <a:solidFill>
                <a:srgbClr val="FF0000"/>
              </a:solidFill>
            </a:endParaRPr>
          </a:p>
        </p:txBody>
      </p:sp>
    </p:spTree>
    <p:extLst>
      <p:ext uri="{BB962C8B-B14F-4D97-AF65-F5344CB8AC3E}">
        <p14:creationId xmlns:p14="http://schemas.microsoft.com/office/powerpoint/2010/main" val="42552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15="http://schemas.microsoft.com/office/drawing/2012/chart">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6292</TotalTime>
  <Words>11221</Words>
  <Application>Microsoft Office PowerPoint</Application>
  <PresentationFormat>Affichage à l'écran (16:9)</PresentationFormat>
  <Paragraphs>1654</Paragraphs>
  <Slides>123</Slides>
  <Notes>123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123</vt:i4>
      </vt:variant>
    </vt:vector>
  </HeadingPairs>
  <TitlesOfParts>
    <vt:vector size="135" baseType="lpstr">
      <vt:lpstr>ＭＳ Ｐゴシック</vt:lpstr>
      <vt:lpstr>宋体</vt:lpstr>
      <vt:lpstr>Arial</vt:lpstr>
      <vt:lpstr>Calibri</vt:lpstr>
      <vt:lpstr>CiscoSans</vt:lpstr>
      <vt:lpstr>CiscoSans ExtraLight</vt:lpstr>
      <vt:lpstr>CiscoSans Thin</vt:lpstr>
      <vt:lpstr>Courier New</vt:lpstr>
      <vt:lpstr>inherit</vt:lpstr>
      <vt:lpstr>Times New Roman</vt:lpstr>
      <vt:lpstr>Wingdings</vt:lpstr>
      <vt:lpstr>Default Theme</vt:lpstr>
      <vt:lpstr>Module 10 : Configuration de Base du Routeur</vt:lpstr>
      <vt:lpstr>Objectifs du module</vt:lpstr>
      <vt:lpstr>10.1 Configuration des Paramètres Initiaux du Routeur</vt:lpstr>
      <vt:lpstr>Configuration des Paramètres Initiaux du Routeur Étapes de Configuration de Base du Routeur</vt:lpstr>
      <vt:lpstr>Configuration des Paramètres Initiaux du Routeur Exemple de Configuration de Routeur de Base</vt:lpstr>
      <vt:lpstr>10.2 Configurer les interfaces</vt:lpstr>
      <vt:lpstr>Configurer les interfaces Configurer les interfaces des routeurs</vt:lpstr>
      <vt:lpstr>Configurer les interfaces Exemple de Configuration des interfaces de routeur</vt:lpstr>
      <vt:lpstr>Configurer les Interfaces Exemple de Configuration des Interfaces de Routeur (suite)</vt:lpstr>
      <vt:lpstr>Configurer les Interfaces Vérification de la Configuration de l'Interface</vt:lpstr>
      <vt:lpstr>Configurer les interfaces Configurer les commandes de vérification</vt:lpstr>
      <vt:lpstr>Configurer les interfaces Configurer les commandes de vérification (suite)</vt:lpstr>
      <vt:lpstr>Configurer les interfaces Configurer les commandes de vérification (suite)</vt:lpstr>
      <vt:lpstr>Configurer les interfaces Configurer les commandes de vérification (suite)</vt:lpstr>
      <vt:lpstr>Configurer les interfaces Configurer les commandes de vérification (suite)</vt:lpstr>
      <vt:lpstr>Configurer les interfaces Configurer les commandes de vérification (suite)</vt:lpstr>
      <vt:lpstr>10.3 Configuration de la Passerelle par Défaut</vt:lpstr>
      <vt:lpstr>Configurer la Passerelle par Défaut Passerelle par Défaut sur Un Hôte</vt:lpstr>
      <vt:lpstr>Configurer la Passerelle par Défaut Passerelle par Défaut sur Un Commutateur</vt:lpstr>
      <vt:lpstr>10.4 Module pratique et questionnaire</vt:lpstr>
      <vt:lpstr>Module pratique et questionnaire Vidéo — Différences entre les périphériques du réseau </vt:lpstr>
      <vt:lpstr>Module Pratique et Questionnaire Qu'est-ce que j'ai appris dans ce module?</vt:lpstr>
      <vt:lpstr>Module Pratique et Questionnaire Qu'est-ce que j'ai appris dans ce module (Suite)?</vt:lpstr>
      <vt:lpstr>Module 10: Configuration de base du Routeur Nouveaux termes et commandes</vt:lpstr>
      <vt:lpstr>Module 11: Adressage IPv4</vt:lpstr>
      <vt:lpstr>Objectifs du Module</vt:lpstr>
      <vt:lpstr>Objectifs du module (suite)</vt:lpstr>
      <vt:lpstr>11.1 Structure de l'adresse IPv4 </vt:lpstr>
      <vt:lpstr>La structure d'une adresse IPv4 Les parties réseau et hôte</vt:lpstr>
      <vt:lpstr>La structure d'une adresse IPv4 Le masque de sous-réseau</vt:lpstr>
      <vt:lpstr>La structure d'une adresse La longueur de préfixe</vt:lpstr>
      <vt:lpstr>Structure d'adresse IPv4 Détermination du réseau: AND (ET) logique</vt:lpstr>
      <vt:lpstr>La structure d'une adresse IPv4 Adresses réseau, d'hôte et de diffusion</vt:lpstr>
      <vt:lpstr>La structure d'une adresse IPv4 Démonstration vidéo - réseau, hôte et adresses de diffusion</vt:lpstr>
      <vt:lpstr>11.2 Adresses IPv4 de monodiffusion, de diffusion et de multidiffusion</vt:lpstr>
      <vt:lpstr>Adresses IPv4 de monodiffusion, de diffusion et de multidiffusion Monodiffusion</vt:lpstr>
      <vt:lpstr>Adresses IPv4 de monodiffusion, de diffusion et de multidiffusion Diffusion</vt:lpstr>
      <vt:lpstr>Adresses IPv4 de monodiffusion, de diffusion et de multidiffusion Multidiffusion</vt:lpstr>
      <vt:lpstr>11.3 Types d'adresses IPv4</vt:lpstr>
      <vt:lpstr>Types d'adresses IPv4 Les adresses IPv4 publiques et privées</vt:lpstr>
      <vt:lpstr>Types d'adresses IPv4 Routage vers l'internet</vt:lpstr>
      <vt:lpstr>Les types d'adresses IPv4 Les adresses IPv4 des utilisateurs spéciaux</vt:lpstr>
      <vt:lpstr>Les types d'adresses IPv4 Ancien système d'adressage par classe</vt:lpstr>
      <vt:lpstr>Types d'adresses IPv4  Attribution des adresses IP</vt:lpstr>
      <vt:lpstr>11.4 Segmentation du réseau </vt:lpstr>
      <vt:lpstr>La segmentation du réseau  Domaines de diffusion et de segmentation</vt:lpstr>
      <vt:lpstr>Segmentation du réseau Problèmes liés aux domaines de diffusion importants</vt:lpstr>
      <vt:lpstr>Segmentation du réseau Pourquoi créer des sous-réseaux ?</vt:lpstr>
      <vt:lpstr>11.5 Segmentation un réseau IPv4 en sous-réseaux </vt:lpstr>
      <vt:lpstr>Segmenter un réseau IPv4 en sous-réseaux Segmentation des réseaux à la limite d'octet</vt:lpstr>
      <vt:lpstr>Segmenter un réseau IPv4 en sous-réseaux  Création de sous-réseaux au niveau de la limite d'octet (suite)</vt:lpstr>
      <vt:lpstr>Segmenter un réseau IPv4 en sous-réseaux  Création de sous-réseaux au niveau de la limite d'octet</vt:lpstr>
      <vt:lpstr>11.6 Création de sous-réseaux avec le préfixe /16 et /8</vt:lpstr>
      <vt:lpstr>Sous-réseaux avec le préfixe /16 et /8 Créer des sous-réseaux avec un préfixe /16</vt:lpstr>
      <vt:lpstr>Création de sous-réseaux avec le préfixe /16 et /8 Créer 100 sous-réseaux avec un préfixe /16 Démonstration </vt:lpstr>
      <vt:lpstr>Création de sous-réseaux avec le préfixe /8 Créer 1000 sous-réseaux avec un préfixe /8 Démonstration </vt:lpstr>
      <vt:lpstr>Présentation PowerPoint</vt:lpstr>
      <vt:lpstr>11.7 Segmentation du réseau selon ses besoins</vt:lpstr>
      <vt:lpstr>Sous-réseau pour répondre aux exigences Sous-réseau privé et espace d'adressage IPv4 public</vt:lpstr>
      <vt:lpstr>Segmentation du réseau selon ses besoins Réduire les adresses IPv4 de l'hôte inutilisées et maximiser les sous-réseaux</vt:lpstr>
      <vt:lpstr>Segmentation du réseau selon ses besoins Exemple de besoins d'un réseau</vt:lpstr>
      <vt:lpstr>11.8 VLSM </vt:lpstr>
      <vt:lpstr>Présentation PowerPoint</vt:lpstr>
      <vt:lpstr>Présentation PowerPoint</vt:lpstr>
      <vt:lpstr>Conservation des adresses IPv4VLSM </vt:lpstr>
      <vt:lpstr>VLSM Conservation des adresses IPv4 (suite)</vt:lpstr>
      <vt:lpstr>VLSM VLSM</vt:lpstr>
      <vt:lpstr>VLSM Attribution d'adresse de topologie VLSM</vt:lpstr>
      <vt:lpstr>Présentation PowerPoint</vt:lpstr>
      <vt:lpstr>11.9 La conception structurée </vt:lpstr>
      <vt:lpstr>La conception structurée  Planification de l'adressage réseau</vt:lpstr>
      <vt:lpstr>Conception structurée Attribution d'adresse de périphérique</vt:lpstr>
      <vt:lpstr>Module Pratique et Questionnaire Qu'est-ce que j'ai appris dans ce module?</vt:lpstr>
      <vt:lpstr>Module pratique et questionnaire Qu'est-ce que j'ai appris dans ce module? (Cont.)</vt:lpstr>
      <vt:lpstr>Module 11: Adressage IPv4 Nouveaux termes et commandes</vt:lpstr>
      <vt:lpstr>Module 12: Adressage IPv6</vt:lpstr>
      <vt:lpstr>Objectifs du Module</vt:lpstr>
      <vt:lpstr>Objectifs du module (suite)</vt:lpstr>
      <vt:lpstr>12.1 Problèmes IPv4</vt:lpstr>
      <vt:lpstr>Présentation PowerPoint</vt:lpstr>
      <vt:lpstr>Problèmes IPv4 Coexistence de l'IPv4 et de l'IPv6</vt:lpstr>
      <vt:lpstr>Présentation PowerPoint</vt:lpstr>
      <vt:lpstr>12.2 Représentation de l'adresse IPv6</vt:lpstr>
      <vt:lpstr>Présentation PowerPoint</vt:lpstr>
      <vt:lpstr>Types d'adresses IPv6 Longueur du préfixe IPv6</vt:lpstr>
      <vt:lpstr>Présentation PowerPoint</vt:lpstr>
      <vt:lpstr>12.3 Types d'adresses IPv6</vt:lpstr>
      <vt:lpstr>Types d'adresses IPv6 Monodiffusion, Multidiffusion, Anycast</vt:lpstr>
      <vt:lpstr>Présentation PowerPoint</vt:lpstr>
      <vt:lpstr>Présentation PowerPoint</vt:lpstr>
      <vt:lpstr>Types d'adresses IPv6 IPv6 GUA</vt:lpstr>
      <vt:lpstr>Types d'adresses IPv6 IPv6 Structure GUA</vt:lpstr>
      <vt:lpstr>Types d'adresses IPv6 IPv6 LLA</vt:lpstr>
      <vt:lpstr>12.4 Configuration statique GUA et LLA</vt:lpstr>
      <vt:lpstr>Configuration statique GUA et LLA Configuration statique GUA sur un routeur</vt:lpstr>
      <vt:lpstr>Configuration statique GUA et LLA Configuration statique GUA sur un hôte Windows</vt:lpstr>
      <vt:lpstr>Configuration statique GUA et LLA Configuration Configuration statique d'une adresse monodiffusion Lien-Local</vt:lpstr>
      <vt:lpstr>12.5 Adressage dynamique pour les IPv6 GUA</vt:lpstr>
      <vt:lpstr>Adressage dynamique pour les IPv6 GUA Messages RS et RA</vt:lpstr>
      <vt:lpstr>Adressage dynamique pour les IPv6 GUA Méthode 1: SLAAC</vt:lpstr>
      <vt:lpstr>Adressage dynamique pour les IPv6 GUA Méthode 2: SLAAC et DHCP sans état</vt:lpstr>
      <vt:lpstr>Adressage dynamique pour les IPv6 GUA Méthode 3: DHCPv6 avec état</vt:lpstr>
      <vt:lpstr>Adressage dynamique pour les IPv6 GUA Processus EUI-64 contre génération aléatoire</vt:lpstr>
      <vt:lpstr>Adressage dynamique pour les IPv6 GUA Processus EUI-64</vt:lpstr>
      <vt:lpstr>Présentation PowerPoint</vt:lpstr>
      <vt:lpstr>Adressage dynamique pour les IPv6 GUA Identifiants d'interface générés de manière aléatoire</vt:lpstr>
      <vt:lpstr>12.6 Adressage dynamique pour les LLA IPv6</vt:lpstr>
      <vt:lpstr>Adressage dynamique pour les IPv6 LLA LLA dynamiques</vt:lpstr>
      <vt:lpstr>Adressage dynamique pour les IPv6 LLA LLA dynamiques sur Windows</vt:lpstr>
      <vt:lpstr>Adressage dynamique pour les IPv6 LLA LLAs dynamiques sur les routeurs Cisco</vt:lpstr>
      <vt:lpstr>Adressage dynamique pour les IPv6 LLA Vérifier la configuration de l'adresse IPv6</vt:lpstr>
      <vt:lpstr>12.7 Adresses de multidiffusion IPv6</vt:lpstr>
      <vt:lpstr>Adresses de multidiffusion IPv6 Adresses de multidiffusion IPv6 attribuées</vt:lpstr>
      <vt:lpstr>Adresses de multidiffusion IPv6 Adresses de multidiffusion IPv6 bien connues</vt:lpstr>
      <vt:lpstr>Adresses de multidiffusion IPv6 Noeud sollicité IPv6 Multicast</vt:lpstr>
      <vt:lpstr>12.8 Sous-réseau d'un réseau IPv6</vt:lpstr>
      <vt:lpstr>Sous-réseautage d'un réseau IPv6 Sous-réseautage utilisant l'ID de sous-réseau</vt:lpstr>
      <vt:lpstr>Sous-réseau d'un réseau IPv6 Exemple de sous-réseau IPv6</vt:lpstr>
      <vt:lpstr>Sous-réseautage un réseau IPv6 Allocation de sous-réseau IPv6</vt:lpstr>
      <vt:lpstr>Sous-réseautage d'un réseau IPv6 Routeur configuré avec des sous-réseaux IPv6</vt:lpstr>
      <vt:lpstr>Module Pratique et Questionnaire Qu'est-ce que j'ai appris dans ce module?</vt:lpstr>
      <vt:lpstr>Module pratique et questionnaire Qu'est-ce que j'ai appris dans ce module? (Cont.)</vt:lpstr>
      <vt:lpstr>Module 12: Concepts WLAN Nouveaux termes et commandes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med</cp:lastModifiedBy>
  <cp:revision>266</cp:revision>
  <dcterms:created xsi:type="dcterms:W3CDTF">2019-10-18T06:21:22Z</dcterms:created>
  <dcterms:modified xsi:type="dcterms:W3CDTF">2022-11-21T12:27:37Z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